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8" r:id="rId29"/>
    <p:sldId id="291" r:id="rId30"/>
    <p:sldId id="294" r:id="rId31"/>
    <p:sldId id="293" r:id="rId32"/>
    <p:sldId id="297" r:id="rId33"/>
    <p:sldId id="299" r:id="rId34"/>
    <p:sldId id="301" r:id="rId35"/>
    <p:sldId id="302" r:id="rId36"/>
  </p:sldIdLst>
  <p:sldSz cx="18288000" cy="10287000"/>
  <p:notesSz cx="6858000" cy="9144000"/>
  <p:embeddedFontLst>
    <p:embeddedFont>
      <p:font typeface="Avenir" panose="02000503020000020003" pitchFamily="2" charset="0"/>
      <p:regular r:id="rId38"/>
      <p:italic r:id="rId39"/>
    </p:embeddedFont>
    <p:embeddedFont>
      <p:font typeface="Avenir Bold" panose="020B0703020203020204" pitchFamily="34" charset="77"/>
      <p:regular r:id="rId40"/>
      <p:bold r:id="rId41"/>
    </p:embeddedFont>
    <p:embeddedFont>
      <p:font typeface="Calibri" panose="020F0502020204030204" pitchFamily="34" charset="0"/>
      <p:regular r:id="rId42"/>
      <p:bold r:id="rId43"/>
      <p:italic r:id="rId44"/>
      <p:boldItalic r:id="rId45"/>
    </p:embeddedFont>
    <p:embeddedFont>
      <p:font typeface="Montserrat 1" pitchFamily="2" charset="77"/>
      <p:regular r:id="rId46"/>
    </p:embeddedFont>
    <p:embeddedFont>
      <p:font typeface="Montserrat 2" pitchFamily="2" charset="77"/>
      <p:regular r:id="rId47"/>
    </p:embeddedFont>
    <p:embeddedFont>
      <p:font typeface="Montserrat 2 Bold" pitchFamily="2" charset="77"/>
      <p:regular r:id="rId48"/>
      <p:bold r:id="rId49"/>
    </p:embeddedFont>
    <p:embeddedFont>
      <p:font typeface="Montserrat Classic" pitchFamily="2" charset="77"/>
      <p:regular r:id="rId50"/>
    </p:embeddedFont>
    <p:embeddedFont>
      <p:font typeface="Public Sans" pitchFamily="2" charset="77"/>
      <p:regular r:id="rId51"/>
    </p:embeddedFont>
    <p:embeddedFont>
      <p:font typeface="Public Sans Bold" pitchFamily="2" charset="77"/>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1341" autoAdjust="0"/>
  </p:normalViewPr>
  <p:slideViewPr>
    <p:cSldViewPr>
      <p:cViewPr varScale="1">
        <p:scale>
          <a:sx n="50" d="100"/>
          <a:sy n="50" d="100"/>
        </p:scale>
        <p:origin x="14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Las variables latentes “disponibilidad de SMP” y “asequibilidad de SMP” no pudieron introducirse</a:t>
            </a:r>
          </a:p>
          <a:p>
            <a:r>
              <a:rPr lang="en-US"/>
              <a:t>en el modelo debido a un alto porcentaje de respuestas “no sé”. Del mismo modo, debido a</a:t>
            </a:r>
          </a:p>
          <a:p>
            <a:r>
              <a:rPr lang="en-US"/>
              <a:t>algunas limitaciones de especificidad en el SEM no se pudieron incluir en el modelo algunas variables</a:t>
            </a:r>
          </a:p>
          <a:p>
            <a:r>
              <a:rPr lang="en-US"/>
              <a:t>de medida. Los resultados de los estimadores de fiabilidad interna y estadísticos descriptivos</a:t>
            </a:r>
          </a:p>
          <a:p>
            <a:r>
              <a:rPr lang="en-US"/>
              <a:t>de las variables indicadoras para testar el SDCM mediante el modelo de ecuaciones estructurales</a:t>
            </a:r>
          </a:p>
          <a:p>
            <a:r>
              <a:rPr lang="en-US"/>
              <a:t>se muestran en la tabla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 desconexión moral es un constructo teorizado por Bandura que explica, cómo a través de una serie de mecanismos sociocognitivos, los individuos somos capaces de justificar actos transgresivos que violan los estándares morales que hemos desarrollado en el transcurso de la socialización. De este modo, el individuo evita el conflicto moral y el malestar subjetivo generado. Es una manera de justificar nuestras conductas moralmente incorrectas. En el ámbito del dopaje en el deporte Kavussanu y colegas (2016) han desarrollado una escala de medida específica para evaluar el nivel de desconexión moral del dopaje en el deporte a través de seis mecanismos teorizados por Bandura (enseñar tabla de resultados).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Normas subjetivas: reflejan la percepción del deportista sobre las opiniones que tienen sus grupos de referencia acerca del dopaje, es decir, si la conducta de dopaje es respaldada o aceptada por los grupos de referencia (entrenador, compañeros de entrenamiento, familia, amigos, etc.)</a:t>
            </a:r>
          </a:p>
          <a:p>
            <a:endParaRPr lang="en-US"/>
          </a:p>
          <a:p>
            <a:r>
              <a:rPr lang="en-US"/>
              <a:t>El color verde indica el nivel de desaprobación de los grupos de referencia del deportista, en el caso de que el deportista haga uso de SMPD</a:t>
            </a:r>
          </a:p>
          <a:p>
            <a:endParaRPr lang="en-US"/>
          </a:p>
          <a:p>
            <a:r>
              <a:rPr lang="en-US"/>
              <a:t>El deportista percibe de manera general que su entorno deportivo y social desaprobaría el dopaje, siendo el entrenador y la familia los grupos de referencia más influyentes</a:t>
            </a:r>
          </a:p>
          <a:p>
            <a:endParaRPr lang="en-US"/>
          </a:p>
          <a:p>
            <a:r>
              <a:rPr lang="en-US"/>
              <a:t>Normas descriptivas: Si un deportista percibe que</a:t>
            </a:r>
          </a:p>
          <a:p>
            <a:r>
              <a:rPr lang="en-US"/>
              <a:t>en su entorno deportivo la mayoría de los deportistas se dopan, se vuelve más susceptible de acabar</a:t>
            </a:r>
          </a:p>
          <a:p>
            <a:r>
              <a:rPr lang="en-US"/>
              <a:t>desarrollando esa conducta.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Los 3 ejes que conforman el antidopaje son el legislativo, el biomédico y el psicosocial. Inicialmente, la lucha contra el dopaje se centraba en la detección de sustancias prohibidas, disuasión y castigo (eje legislativo y biomédico), que se mostró ineficaz  e insuficiente. Por lo tanto,  abordar la problemática del dopaje bajo la perspectiva de las ciencias sociales fue necesario para permitir desarrollar programas educativos y de prevención del dopaje basados en la evidencia científica. La presente tesis doctoral se centra en el eje psicosocial, que ha sido el último en desarrollarse.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Teoría de metas de logros: La escala de orientación al objetivo presenta dos dimensiones: orientación al ego y orientación a la tarea (de 1 a 5)</a:t>
            </a:r>
          </a:p>
          <a:p>
            <a:endParaRPr lang="en-US"/>
          </a:p>
          <a:p>
            <a:r>
              <a:rPr lang="en-US"/>
              <a:t>Se considera que los deportistas con una puntuación media ≥ 4 en la </a:t>
            </a:r>
          </a:p>
          <a:p>
            <a:r>
              <a:rPr lang="en-US"/>
              <a:t>dimensión de orientación al ego, son aquellos que presentan una mayor susceptibilidad al dopaje.</a:t>
            </a:r>
          </a:p>
          <a:p>
            <a:endParaRPr lang="en-US"/>
          </a:p>
          <a:p>
            <a:r>
              <a:rPr lang="en-US"/>
              <a:t>En la dimensión de orientación al ego se obtuvo una puntuación media de 2.6 (DS ± 0.9) y en la </a:t>
            </a:r>
          </a:p>
          <a:p>
            <a:r>
              <a:rPr lang="en-US"/>
              <a:t>dimensión orientación a la tarea se obtuvo una puntuación media de 4.5 (DS ± 0.5). </a:t>
            </a:r>
          </a:p>
          <a:p>
            <a:endParaRPr lang="en-US"/>
          </a:p>
          <a:p>
            <a:r>
              <a:rPr lang="en-US"/>
              <a:t>La escala de autoeficacia para abstenerse del dopaje presenta 10 ítems con </a:t>
            </a:r>
          </a:p>
          <a:p>
            <a:r>
              <a:rPr lang="en-US"/>
              <a:t>una escala tipo Likert (1-incapaz a 7-completamente capaz). Puntuaciones inferiores a 4 reflejan </a:t>
            </a:r>
          </a:p>
          <a:p>
            <a:r>
              <a:rPr lang="en-US"/>
              <a:t>aquellos deportistas más susceptibles de caer en conductas dopantes ante una situación de tentación. Se obtiene una media de 6,3 (DS ± 1,5) y solamente un 10% de los deportistas presentaron </a:t>
            </a:r>
          </a:p>
          <a:p>
            <a:r>
              <a:rPr lang="en-US"/>
              <a:t>puntuaciones iguales o inferior a 4.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Los deportistas de mayor nivel (Juegos Olímpicos o Campeonatos del Mundo) son los que más suaves consideran las sanciones (62.6% y 68%)</a:t>
            </a:r>
          </a:p>
          <a:p>
            <a:endParaRPr lang="en-US"/>
          </a:p>
          <a:p>
            <a:r>
              <a:rPr lang="en-US"/>
              <a:t>Más de la mitad de ellos desconocen los posibles efectos perjudiciales en la salud del uso de SMP. Sugerimos mejorar el enfoque y las estrategias educativas actuales con el fin de proporcionar esta información fundamental a los deportistas.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 legitimidad en las organizaciones antidopaje hace referencia a la percepción que se puede</a:t>
            </a:r>
          </a:p>
          <a:p>
            <a:r>
              <a:rPr lang="en-US"/>
              <a:t>tener sobre su autoridad para hacer cumplir las normas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 mejora del rendimiento deportivo tiene como consecuencia la obtención de un mayor éxito deportivo. Y cuando se preguntó a los atletas por la recompensa que más deseaban fruto del éxito deportivo, se observa que el resultado más deseado es mejorar logros personal, y luego ya vienen las recompensas económicas (contratos + futuro económico). Esto refleja que los atletas realizan su deporte principalmente por pasión y superación de uno mismo.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Todas las relaciones fueron significativas excepto las variables amenazas percibidas, beneficios percibidos y normas subjetivas. </a:t>
            </a:r>
          </a:p>
          <a:p>
            <a:endParaRPr lang="en-US"/>
          </a:p>
          <a:p>
            <a:r>
              <a:rPr lang="en-US"/>
              <a:t>La desconexión moral y las normas descriptivas fueron los factores predictores más fuertes de las actitudes hacia el dopaje en los entrenadores. </a:t>
            </a:r>
          </a:p>
          <a:p>
            <a:r>
              <a:rPr lang="en-US"/>
              <a:t>Los entrenadores con objetivos orientados al ego y con menos capacidad para</a:t>
            </a:r>
          </a:p>
          <a:p>
            <a:r>
              <a:rPr lang="en-US"/>
              <a:t>resistir a las tentaciones de dopaje pueden ser más propensos al dopaje.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Como podéis ver en el presente cronograma, no fue hasta finales de los 90, coincidiendo con la creación de la AMA que surgieron las primeras investigaciones en al ámbito psicosocial. </a:t>
            </a:r>
          </a:p>
          <a:p>
            <a:r>
              <a:rPr lang="en-US"/>
              <a:t>Desde el 2007 hasta 2013 se multiplicó por 4 el número de publicaciones científicas.</a:t>
            </a:r>
          </a:p>
          <a:p>
            <a:r>
              <a:rPr lang="en-US"/>
              <a:t>Sin embargo, en el año 2016, apenas había publicaciones en España, y ninguna en el deporte de atletismo. </a:t>
            </a:r>
          </a:p>
          <a:p>
            <a:r>
              <a:rPr lang="en-US"/>
              <a:t>Yo he sido atleta de alto nivel durante mucho tiempo y desgraciadamente he sido testigo directo e indirecto del daño que hace el dopaje y de las consecuencias negativas que afecta al deportista limpio, al que se dopa y a todo su entorno deportivo principalmente al entrenador. La realización de mi tesis doctoral viene motivada por estas inquietudes y experiencias vividas y por el deseo del cambio a través de la educación. Que la práctica deportiva, tanto a nivel profesional como recreativo,  sea una experiencia segura, agradable y saludable para todos. Por último, resaltar que la AMA nos concedió financiación para la realización de la tesis, lo que se convirtió en la primera investigación española financiada por esta entidad.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Para lograr una prevención eficaz y activa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3.sv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18.svg"/><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41.svg"/><Relationship Id="rId5" Type="http://schemas.openxmlformats.org/officeDocument/2006/relationships/image" Target="../media/image46.png"/><Relationship Id="rId10" Type="http://schemas.openxmlformats.org/officeDocument/2006/relationships/image" Target="../media/image40.png"/><Relationship Id="rId4" Type="http://schemas.openxmlformats.org/officeDocument/2006/relationships/image" Target="../media/image18.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1.svg"/><Relationship Id="rId4" Type="http://schemas.openxmlformats.org/officeDocument/2006/relationships/image" Target="../media/image18.sv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18.svg"/><Relationship Id="rId9" Type="http://schemas.openxmlformats.org/officeDocument/2006/relationships/image" Target="../media/image55.png"/><Relationship Id="rId14" Type="http://schemas.openxmlformats.org/officeDocument/2006/relationships/image" Target="../media/image41.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59.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41.svg"/><Relationship Id="rId5" Type="http://schemas.openxmlformats.org/officeDocument/2006/relationships/image" Target="../media/image57.png"/><Relationship Id="rId10" Type="http://schemas.openxmlformats.org/officeDocument/2006/relationships/image" Target="../media/image40.png"/><Relationship Id="rId4" Type="http://schemas.openxmlformats.org/officeDocument/2006/relationships/image" Target="../media/image18.sv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41.svg"/><Relationship Id="rId3" Type="http://schemas.openxmlformats.org/officeDocument/2006/relationships/image" Target="../media/image17.png"/><Relationship Id="rId7" Type="http://schemas.openxmlformats.org/officeDocument/2006/relationships/image" Target="../media/image62.png"/><Relationship Id="rId12"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8.svg"/><Relationship Id="rId5" Type="http://schemas.openxmlformats.org/officeDocument/2006/relationships/image" Target="../media/image60.png"/><Relationship Id="rId10" Type="http://schemas.openxmlformats.org/officeDocument/2006/relationships/image" Target="../media/image7.png"/><Relationship Id="rId4" Type="http://schemas.openxmlformats.org/officeDocument/2006/relationships/image" Target="../media/image18.sv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41.svg"/><Relationship Id="rId5" Type="http://schemas.openxmlformats.org/officeDocument/2006/relationships/image" Target="../media/image65.png"/><Relationship Id="rId10" Type="http://schemas.openxmlformats.org/officeDocument/2006/relationships/image" Target="../media/image40.png"/><Relationship Id="rId4" Type="http://schemas.openxmlformats.org/officeDocument/2006/relationships/image" Target="../media/image18.sv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7.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5.svg"/><Relationship Id="rId4" Type="http://schemas.openxmlformats.org/officeDocument/2006/relationships/image" Target="../media/image18.sv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5.sv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5.sv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5.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4996841" cy="7495262"/>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187646" r="-19294"/>
              </a:stretch>
            </a:blipFill>
          </p:spPr>
          <p:txBody>
            <a:bodyPr/>
            <a:lstStyle/>
            <a:p>
              <a:endParaRPr lang="en-GB"/>
            </a:p>
          </p:txBody>
        </p:sp>
      </p:grpSp>
      <p:grpSp>
        <p:nvGrpSpPr>
          <p:cNvPr id="4" name="Group 4"/>
          <p:cNvGrpSpPr/>
          <p:nvPr/>
        </p:nvGrpSpPr>
        <p:grpSpPr>
          <a:xfrm>
            <a:off x="-2667001" y="0"/>
            <a:ext cx="5371757" cy="583113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FFBD59"/>
            </a:solidFill>
          </p:spPr>
          <p:txBody>
            <a:bodyPr/>
            <a:lstStyle/>
            <a:p>
              <a:endParaRPr lang="en-GB" dirty="0"/>
            </a:p>
          </p:txBody>
        </p:sp>
      </p:grpSp>
      <p:grpSp>
        <p:nvGrpSpPr>
          <p:cNvPr id="6" name="Group 6"/>
          <p:cNvGrpSpPr/>
          <p:nvPr/>
        </p:nvGrpSpPr>
        <p:grpSpPr>
          <a:xfrm>
            <a:off x="4490156" y="0"/>
            <a:ext cx="13797844" cy="7495262"/>
            <a:chOff x="0" y="0"/>
            <a:chExt cx="3634000" cy="1974061"/>
          </a:xfrm>
        </p:grpSpPr>
        <p:sp>
          <p:nvSpPr>
            <p:cNvPr id="7" name="Freeform 7"/>
            <p:cNvSpPr/>
            <p:nvPr/>
          </p:nvSpPr>
          <p:spPr>
            <a:xfrm>
              <a:off x="0" y="0"/>
              <a:ext cx="3634000" cy="1974061"/>
            </a:xfrm>
            <a:custGeom>
              <a:avLst/>
              <a:gdLst/>
              <a:ahLst/>
              <a:cxnLst/>
              <a:rect l="l" t="t" r="r" b="b"/>
              <a:pathLst>
                <a:path w="3634000" h="1974061">
                  <a:moveTo>
                    <a:pt x="0" y="0"/>
                  </a:moveTo>
                  <a:lnTo>
                    <a:pt x="3634000" y="0"/>
                  </a:lnTo>
                  <a:lnTo>
                    <a:pt x="3634000" y="1974061"/>
                  </a:lnTo>
                  <a:lnTo>
                    <a:pt x="0" y="1974061"/>
                  </a:lnTo>
                  <a:close/>
                </a:path>
              </a:pathLst>
            </a:custGeom>
            <a:solidFill>
              <a:srgbClr val="0088AF"/>
            </a:solidFill>
          </p:spPr>
          <p:txBody>
            <a:bodyPr/>
            <a:lstStyle/>
            <a:p>
              <a:endParaRPr lang="en-GB"/>
            </a:p>
          </p:txBody>
        </p:sp>
        <p:sp>
          <p:nvSpPr>
            <p:cNvPr id="8" name="TextBox 8"/>
            <p:cNvSpPr txBox="1"/>
            <p:nvPr/>
          </p:nvSpPr>
          <p:spPr>
            <a:xfrm>
              <a:off x="0" y="-76200"/>
              <a:ext cx="3634000" cy="2050261"/>
            </a:xfrm>
            <a:prstGeom prst="rect">
              <a:avLst/>
            </a:prstGeom>
          </p:spPr>
          <p:txBody>
            <a:bodyPr lIns="50800" tIns="50800" rIns="50800" bIns="50800" rtlCol="0" anchor="ctr"/>
            <a:lstStyle/>
            <a:p>
              <a:pPr algn="ctr">
                <a:lnSpc>
                  <a:spcPts val="3000"/>
                </a:lnSpc>
              </a:pPr>
              <a:endParaRPr/>
            </a:p>
          </p:txBody>
        </p:sp>
      </p:grpSp>
      <p:sp>
        <p:nvSpPr>
          <p:cNvPr id="9" name="Freeform 9"/>
          <p:cNvSpPr/>
          <p:nvPr/>
        </p:nvSpPr>
        <p:spPr>
          <a:xfrm>
            <a:off x="686474" y="8260925"/>
            <a:ext cx="10866172" cy="1274314"/>
          </a:xfrm>
          <a:custGeom>
            <a:avLst/>
            <a:gdLst/>
            <a:ahLst/>
            <a:cxnLst/>
            <a:rect l="l" t="t" r="r" b="b"/>
            <a:pathLst>
              <a:path w="10866172" h="1274314">
                <a:moveTo>
                  <a:pt x="0" y="0"/>
                </a:moveTo>
                <a:lnTo>
                  <a:pt x="10866173" y="0"/>
                </a:lnTo>
                <a:lnTo>
                  <a:pt x="10866173" y="1274314"/>
                </a:lnTo>
                <a:lnTo>
                  <a:pt x="0" y="1274314"/>
                </a:lnTo>
                <a:lnTo>
                  <a:pt x="0" y="0"/>
                </a:lnTo>
                <a:close/>
              </a:path>
            </a:pathLst>
          </a:custGeom>
          <a:blipFill>
            <a:blip r:embed="rId4"/>
            <a:stretch>
              <a:fillRect/>
            </a:stretch>
          </a:blipFill>
        </p:spPr>
        <p:txBody>
          <a:bodyPr/>
          <a:lstStyle/>
          <a:p>
            <a:endParaRPr lang="en-GB"/>
          </a:p>
        </p:txBody>
      </p:sp>
      <p:sp>
        <p:nvSpPr>
          <p:cNvPr id="10" name="TextBox 10"/>
          <p:cNvSpPr txBox="1"/>
          <p:nvPr/>
        </p:nvSpPr>
        <p:spPr>
          <a:xfrm>
            <a:off x="5568416" y="410335"/>
            <a:ext cx="11345059" cy="3028950"/>
          </a:xfrm>
          <a:prstGeom prst="rect">
            <a:avLst/>
          </a:prstGeom>
        </p:spPr>
        <p:txBody>
          <a:bodyPr lIns="0" tIns="0" rIns="0" bIns="0" rtlCol="0" anchor="t">
            <a:spAutoFit/>
          </a:bodyPr>
          <a:lstStyle/>
          <a:p>
            <a:pPr algn="ctr">
              <a:lnSpc>
                <a:spcPts val="4680"/>
              </a:lnSpc>
            </a:pPr>
            <a:r>
              <a:rPr lang="en-US" sz="3900">
                <a:solidFill>
                  <a:srgbClr val="FFFFFF"/>
                </a:solidFill>
                <a:latin typeface="Avenir"/>
              </a:rPr>
              <a:t>¿POR QUÉ EL DEPORTISTA SE DOPA?</a:t>
            </a:r>
          </a:p>
          <a:p>
            <a:pPr algn="ctr">
              <a:lnSpc>
                <a:spcPts val="4680"/>
              </a:lnSpc>
            </a:pPr>
            <a:r>
              <a:rPr lang="en-US" sz="3900">
                <a:solidFill>
                  <a:srgbClr val="FFFFFF"/>
                </a:solidFill>
                <a:latin typeface="Avenir"/>
              </a:rPr>
              <a:t> </a:t>
            </a:r>
          </a:p>
          <a:p>
            <a:pPr marL="0" lvl="0" indent="0" algn="ctr">
              <a:lnSpc>
                <a:spcPts val="4680"/>
              </a:lnSpc>
            </a:pPr>
            <a:r>
              <a:rPr lang="en-US" sz="3900">
                <a:solidFill>
                  <a:srgbClr val="FFFFFF"/>
                </a:solidFill>
                <a:latin typeface="Avenir"/>
              </a:rPr>
              <a:t>UN ANÁLISIS CUANTITATIVO DE LAS ACTITUDES Y CONDUCTAS HACIA EL DOPAJE EN EL ATLETISMO ESPAÑOL</a:t>
            </a:r>
          </a:p>
        </p:txBody>
      </p:sp>
      <p:sp>
        <p:nvSpPr>
          <p:cNvPr id="11" name="TextBox 11"/>
          <p:cNvSpPr txBox="1"/>
          <p:nvPr/>
        </p:nvSpPr>
        <p:spPr>
          <a:xfrm>
            <a:off x="4210350" y="3916632"/>
            <a:ext cx="13797844" cy="1033781"/>
          </a:xfrm>
          <a:prstGeom prst="rect">
            <a:avLst/>
          </a:prstGeom>
        </p:spPr>
        <p:txBody>
          <a:bodyPr lIns="0" tIns="0" rIns="0" bIns="0" rtlCol="0" anchor="t">
            <a:spAutoFit/>
          </a:bodyPr>
          <a:lstStyle/>
          <a:p>
            <a:pPr algn="ctr">
              <a:lnSpc>
                <a:spcPts val="3919"/>
              </a:lnSpc>
            </a:pPr>
            <a:r>
              <a:rPr lang="en-US" sz="2799">
                <a:solidFill>
                  <a:srgbClr val="FFFFFF"/>
                </a:solidFill>
                <a:latin typeface="Avenir"/>
              </a:rPr>
              <a:t>Investigación deTesis Doctoral</a:t>
            </a:r>
          </a:p>
          <a:p>
            <a:pPr algn="ctr">
              <a:lnSpc>
                <a:spcPts val="3919"/>
              </a:lnSpc>
            </a:pPr>
            <a:r>
              <a:rPr lang="en-US" sz="2799">
                <a:solidFill>
                  <a:srgbClr val="FFFFFF"/>
                </a:solidFill>
                <a:latin typeface="Avenir"/>
              </a:rPr>
              <a:t>Elena García Grimau</a:t>
            </a:r>
          </a:p>
        </p:txBody>
      </p:sp>
      <p:sp>
        <p:nvSpPr>
          <p:cNvPr id="12" name="TextBox 12"/>
          <p:cNvSpPr txBox="1"/>
          <p:nvPr/>
        </p:nvSpPr>
        <p:spPr>
          <a:xfrm>
            <a:off x="4210350" y="6340248"/>
            <a:ext cx="13797844" cy="469900"/>
          </a:xfrm>
          <a:prstGeom prst="rect">
            <a:avLst/>
          </a:prstGeom>
        </p:spPr>
        <p:txBody>
          <a:bodyPr lIns="0" tIns="0" rIns="0" bIns="0" rtlCol="0" anchor="t">
            <a:spAutoFit/>
          </a:bodyPr>
          <a:lstStyle/>
          <a:p>
            <a:pPr algn="ctr">
              <a:lnSpc>
                <a:spcPts val="3499"/>
              </a:lnSpc>
            </a:pPr>
            <a:r>
              <a:rPr lang="en-US" sz="2499">
                <a:solidFill>
                  <a:srgbClr val="FFFFFF"/>
                </a:solidFill>
                <a:latin typeface="Avenir"/>
              </a:rPr>
              <a:t>Mes, 2023</a:t>
            </a:r>
          </a:p>
        </p:txBody>
      </p:sp>
      <p:sp>
        <p:nvSpPr>
          <p:cNvPr id="13" name="TextBox 13"/>
          <p:cNvSpPr txBox="1"/>
          <p:nvPr/>
        </p:nvSpPr>
        <p:spPr>
          <a:xfrm>
            <a:off x="4490156" y="5445712"/>
            <a:ext cx="13797844" cy="908050"/>
          </a:xfrm>
          <a:prstGeom prst="rect">
            <a:avLst/>
          </a:prstGeom>
        </p:spPr>
        <p:txBody>
          <a:bodyPr lIns="0" tIns="0" rIns="0" bIns="0" rtlCol="0" anchor="t">
            <a:spAutoFit/>
          </a:bodyPr>
          <a:lstStyle/>
          <a:p>
            <a:pPr algn="ctr">
              <a:lnSpc>
                <a:spcPts val="3499"/>
              </a:lnSpc>
            </a:pPr>
            <a:r>
              <a:rPr lang="en-US" sz="2499">
                <a:solidFill>
                  <a:srgbClr val="FFFFFF"/>
                </a:solidFill>
                <a:latin typeface="Avenir"/>
              </a:rPr>
              <a:t>Doctorado en Ciencias de la Actividad Física y el Deporte</a:t>
            </a:r>
          </a:p>
          <a:p>
            <a:pPr algn="ctr">
              <a:lnSpc>
                <a:spcPts val="3499"/>
              </a:lnSpc>
            </a:pPr>
            <a:endParaRPr lang="en-US" sz="2499">
              <a:solidFill>
                <a:srgbClr val="FFFFFF"/>
              </a:solidFill>
              <a:latin typeface="Avenir"/>
            </a:endParaRPr>
          </a:p>
        </p:txBody>
      </p:sp>
      <p:sp>
        <p:nvSpPr>
          <p:cNvPr id="14" name="TextBox 14"/>
          <p:cNvSpPr txBox="1"/>
          <p:nvPr/>
        </p:nvSpPr>
        <p:spPr>
          <a:xfrm>
            <a:off x="12349438" y="7563563"/>
            <a:ext cx="5189669" cy="1346200"/>
          </a:xfrm>
          <a:prstGeom prst="rect">
            <a:avLst/>
          </a:prstGeom>
        </p:spPr>
        <p:txBody>
          <a:bodyPr lIns="0" tIns="0" rIns="0" bIns="0" rtlCol="0" anchor="t">
            <a:spAutoFit/>
          </a:bodyPr>
          <a:lstStyle/>
          <a:p>
            <a:pPr algn="ctr">
              <a:lnSpc>
                <a:spcPts val="3499"/>
              </a:lnSpc>
            </a:pPr>
            <a:r>
              <a:rPr lang="en-US" sz="2499">
                <a:solidFill>
                  <a:srgbClr val="000000"/>
                </a:solidFill>
                <a:latin typeface="Avenir Bold"/>
              </a:rPr>
              <a:t>Director:</a:t>
            </a:r>
          </a:p>
          <a:p>
            <a:pPr algn="ctr">
              <a:lnSpc>
                <a:spcPts val="3499"/>
              </a:lnSpc>
            </a:pPr>
            <a:r>
              <a:rPr lang="en-US" sz="2499">
                <a:solidFill>
                  <a:srgbClr val="000000"/>
                </a:solidFill>
                <a:latin typeface="Avenir"/>
              </a:rPr>
              <a:t>Ricardo de la Vega</a:t>
            </a:r>
          </a:p>
          <a:p>
            <a:pPr algn="ctr">
              <a:lnSpc>
                <a:spcPts val="3499"/>
              </a:lnSpc>
            </a:pPr>
            <a:endParaRPr lang="en-US" sz="2499">
              <a:solidFill>
                <a:srgbClr val="000000"/>
              </a:solidFill>
              <a:latin typeface="Avenir"/>
            </a:endParaRPr>
          </a:p>
        </p:txBody>
      </p:sp>
      <p:sp>
        <p:nvSpPr>
          <p:cNvPr id="15" name="TextBox 15"/>
          <p:cNvSpPr txBox="1"/>
          <p:nvPr/>
        </p:nvSpPr>
        <p:spPr>
          <a:xfrm>
            <a:off x="12349438" y="8814514"/>
            <a:ext cx="5189669" cy="1346200"/>
          </a:xfrm>
          <a:prstGeom prst="rect">
            <a:avLst/>
          </a:prstGeom>
        </p:spPr>
        <p:txBody>
          <a:bodyPr lIns="0" tIns="0" rIns="0" bIns="0" rtlCol="0" anchor="t">
            <a:spAutoFit/>
          </a:bodyPr>
          <a:lstStyle/>
          <a:p>
            <a:pPr algn="ctr">
              <a:lnSpc>
                <a:spcPts val="3499"/>
              </a:lnSpc>
            </a:pPr>
            <a:r>
              <a:rPr lang="en-US" sz="2499">
                <a:solidFill>
                  <a:srgbClr val="000000"/>
                </a:solidFill>
                <a:latin typeface="Avenir Bold"/>
              </a:rPr>
              <a:t>Codirector:</a:t>
            </a:r>
          </a:p>
          <a:p>
            <a:pPr algn="ctr">
              <a:lnSpc>
                <a:spcPts val="3499"/>
              </a:lnSpc>
            </a:pPr>
            <a:r>
              <a:rPr lang="en-US" sz="2499">
                <a:solidFill>
                  <a:srgbClr val="000000"/>
                </a:solidFill>
                <a:latin typeface="Avenir"/>
              </a:rPr>
              <a:t>Arturo Casado Alda</a:t>
            </a:r>
          </a:p>
          <a:p>
            <a:pPr algn="ctr">
              <a:lnSpc>
                <a:spcPts val="3499"/>
              </a:lnSpc>
            </a:pPr>
            <a:endParaRPr lang="en-US" sz="2499">
              <a:solidFill>
                <a:srgbClr val="000000"/>
              </a:solidFill>
              <a:latin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838771"/>
            <a:chOff x="0" y="0"/>
            <a:chExt cx="4883373" cy="747660"/>
          </a:xfrm>
        </p:grpSpPr>
        <p:sp>
          <p:nvSpPr>
            <p:cNvPr id="3" name="Freeform 3"/>
            <p:cNvSpPr/>
            <p:nvPr/>
          </p:nvSpPr>
          <p:spPr>
            <a:xfrm>
              <a:off x="0" y="0"/>
              <a:ext cx="4883373" cy="747660"/>
            </a:xfrm>
            <a:custGeom>
              <a:avLst/>
              <a:gdLst/>
              <a:ahLst/>
              <a:cxnLst/>
              <a:rect l="l" t="t" r="r" b="b"/>
              <a:pathLst>
                <a:path w="4883373" h="747660">
                  <a:moveTo>
                    <a:pt x="0" y="0"/>
                  </a:moveTo>
                  <a:lnTo>
                    <a:pt x="4883373" y="0"/>
                  </a:lnTo>
                  <a:lnTo>
                    <a:pt x="4883373" y="747660"/>
                  </a:lnTo>
                  <a:lnTo>
                    <a:pt x="0" y="747660"/>
                  </a:lnTo>
                  <a:close/>
                </a:path>
              </a:pathLst>
            </a:custGeom>
            <a:solidFill>
              <a:srgbClr val="0088AF"/>
            </a:solidFill>
          </p:spPr>
          <p:txBody>
            <a:bodyPr/>
            <a:lstStyle/>
            <a:p>
              <a:endParaRPr lang="en-GB"/>
            </a:p>
          </p:txBody>
        </p:sp>
        <p:sp>
          <p:nvSpPr>
            <p:cNvPr id="4" name="TextBox 4"/>
            <p:cNvSpPr txBox="1"/>
            <p:nvPr/>
          </p:nvSpPr>
          <p:spPr>
            <a:xfrm>
              <a:off x="0" y="-76200"/>
              <a:ext cx="4883373" cy="82386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a:grpSpLocks noChangeAspect="1"/>
          </p:cNvGrpSpPr>
          <p:nvPr/>
        </p:nvGrpSpPr>
        <p:grpSpPr>
          <a:xfrm>
            <a:off x="-294217" y="3730402"/>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72000"/>
              </a:blip>
              <a:stretch>
                <a:fillRect l="-14974" r="-14974"/>
              </a:stretch>
            </a:blipFill>
          </p:spPr>
          <p:txBody>
            <a:bodyPr/>
            <a:lstStyle/>
            <a:p>
              <a:endParaRPr lang="en-GB"/>
            </a:p>
          </p:txBody>
        </p:sp>
      </p:grpSp>
      <p:sp>
        <p:nvSpPr>
          <p:cNvPr id="9" name="TextBox 9"/>
          <p:cNvSpPr txBox="1"/>
          <p:nvPr/>
        </p:nvSpPr>
        <p:spPr>
          <a:xfrm>
            <a:off x="3216172" y="424340"/>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Instrumento y medidas</a:t>
            </a:r>
          </a:p>
        </p:txBody>
      </p:sp>
      <p:grpSp>
        <p:nvGrpSpPr>
          <p:cNvPr id="10" name="Group 10"/>
          <p:cNvGrpSpPr/>
          <p:nvPr/>
        </p:nvGrpSpPr>
        <p:grpSpPr>
          <a:xfrm>
            <a:off x="11883242" y="5139485"/>
            <a:ext cx="2529358" cy="1212149"/>
            <a:chOff x="0" y="0"/>
            <a:chExt cx="758978" cy="363726"/>
          </a:xfrm>
        </p:grpSpPr>
        <p:sp>
          <p:nvSpPr>
            <p:cNvPr id="11" name="Freeform 11"/>
            <p:cNvSpPr/>
            <p:nvPr/>
          </p:nvSpPr>
          <p:spPr>
            <a:xfrm>
              <a:off x="0" y="0"/>
              <a:ext cx="758978" cy="363726"/>
            </a:xfrm>
            <a:custGeom>
              <a:avLst/>
              <a:gdLst/>
              <a:ahLst/>
              <a:cxnLst/>
              <a:rect l="l" t="t" r="r" b="b"/>
              <a:pathLst>
                <a:path w="758978" h="363726">
                  <a:moveTo>
                    <a:pt x="110190" y="0"/>
                  </a:moveTo>
                  <a:lnTo>
                    <a:pt x="648788" y="0"/>
                  </a:lnTo>
                  <a:cubicBezTo>
                    <a:pt x="709644" y="0"/>
                    <a:pt x="758978" y="49334"/>
                    <a:pt x="758978" y="110190"/>
                  </a:cubicBezTo>
                  <a:lnTo>
                    <a:pt x="758978" y="253537"/>
                  </a:lnTo>
                  <a:cubicBezTo>
                    <a:pt x="758978" y="314393"/>
                    <a:pt x="709644" y="363726"/>
                    <a:pt x="648788" y="363726"/>
                  </a:cubicBezTo>
                  <a:lnTo>
                    <a:pt x="110190" y="363726"/>
                  </a:lnTo>
                  <a:cubicBezTo>
                    <a:pt x="49334" y="363726"/>
                    <a:pt x="0" y="314393"/>
                    <a:pt x="0" y="253537"/>
                  </a:cubicBezTo>
                  <a:lnTo>
                    <a:pt x="0" y="110190"/>
                  </a:lnTo>
                  <a:cubicBezTo>
                    <a:pt x="0" y="49334"/>
                    <a:pt x="49334" y="0"/>
                    <a:pt x="110190" y="0"/>
                  </a:cubicBezTo>
                  <a:close/>
                </a:path>
              </a:pathLst>
            </a:custGeom>
            <a:solidFill>
              <a:srgbClr val="E6D4BA"/>
            </a:solidFill>
          </p:spPr>
          <p:txBody>
            <a:bodyPr/>
            <a:lstStyle/>
            <a:p>
              <a:endParaRPr lang="en-GB"/>
            </a:p>
          </p:txBody>
        </p:sp>
        <p:sp>
          <p:nvSpPr>
            <p:cNvPr id="12" name="TextBox 12"/>
            <p:cNvSpPr txBox="1"/>
            <p:nvPr/>
          </p:nvSpPr>
          <p:spPr>
            <a:xfrm>
              <a:off x="0" y="-9525"/>
              <a:ext cx="758978" cy="373251"/>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Actitudes</a:t>
              </a:r>
            </a:p>
            <a:p>
              <a:pPr algn="ctr">
                <a:lnSpc>
                  <a:spcPts val="2085"/>
                </a:lnSpc>
              </a:pPr>
              <a:r>
                <a:rPr lang="en-US" sz="1738">
                  <a:solidFill>
                    <a:srgbClr val="000000"/>
                  </a:solidFill>
                  <a:latin typeface="Public Sans"/>
                </a:rPr>
                <a:t>Intenciones</a:t>
              </a:r>
            </a:p>
            <a:p>
              <a:pPr algn="ctr">
                <a:lnSpc>
                  <a:spcPts val="2085"/>
                </a:lnSpc>
              </a:pPr>
              <a:r>
                <a:rPr lang="en-US" sz="1738">
                  <a:solidFill>
                    <a:srgbClr val="000000"/>
                  </a:solidFill>
                  <a:latin typeface="Public Sans"/>
                </a:rPr>
                <a:t>Susceptibilidad</a:t>
              </a:r>
            </a:p>
            <a:p>
              <a:pPr algn="ctr">
                <a:lnSpc>
                  <a:spcPts val="2085"/>
                </a:lnSpc>
              </a:pPr>
              <a:r>
                <a:rPr lang="en-US" sz="1738">
                  <a:solidFill>
                    <a:srgbClr val="000000"/>
                  </a:solidFill>
                  <a:latin typeface="Public Sans"/>
                </a:rPr>
                <a:t>al dopaje</a:t>
              </a:r>
            </a:p>
          </p:txBody>
        </p:sp>
      </p:grpSp>
      <p:grpSp>
        <p:nvGrpSpPr>
          <p:cNvPr id="13" name="Group 13"/>
          <p:cNvGrpSpPr/>
          <p:nvPr/>
        </p:nvGrpSpPr>
        <p:grpSpPr>
          <a:xfrm>
            <a:off x="15259892" y="4941972"/>
            <a:ext cx="1567295" cy="15672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BBDD"/>
            </a:solidFill>
          </p:spPr>
          <p:txBody>
            <a:bodyPr/>
            <a:lstStyle/>
            <a:p>
              <a:endParaRPr lang="en-GB"/>
            </a:p>
          </p:txBody>
        </p:sp>
        <p:sp>
          <p:nvSpPr>
            <p:cNvPr id="15" name="TextBox 15"/>
            <p:cNvSpPr txBox="1"/>
            <p:nvPr/>
          </p:nvSpPr>
          <p:spPr>
            <a:xfrm>
              <a:off x="76200" y="66675"/>
              <a:ext cx="660400" cy="669925"/>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Conducta dopante</a:t>
              </a:r>
            </a:p>
          </p:txBody>
        </p:sp>
      </p:grpSp>
      <p:grpSp>
        <p:nvGrpSpPr>
          <p:cNvPr id="16" name="Group 16"/>
          <p:cNvGrpSpPr/>
          <p:nvPr/>
        </p:nvGrpSpPr>
        <p:grpSpPr>
          <a:xfrm>
            <a:off x="14804383" y="2931088"/>
            <a:ext cx="2431521" cy="1110723"/>
            <a:chOff x="0" y="0"/>
            <a:chExt cx="729620" cy="333292"/>
          </a:xfrm>
        </p:grpSpPr>
        <p:sp>
          <p:nvSpPr>
            <p:cNvPr id="17" name="Freeform 17"/>
            <p:cNvSpPr/>
            <p:nvPr/>
          </p:nvSpPr>
          <p:spPr>
            <a:xfrm>
              <a:off x="0" y="0"/>
              <a:ext cx="729620" cy="333292"/>
            </a:xfrm>
            <a:custGeom>
              <a:avLst/>
              <a:gdLst/>
              <a:ahLst/>
              <a:cxnLst/>
              <a:rect l="l" t="t" r="r" b="b"/>
              <a:pathLst>
                <a:path w="729620" h="333292">
                  <a:moveTo>
                    <a:pt x="114623" y="0"/>
                  </a:moveTo>
                  <a:lnTo>
                    <a:pt x="614997" y="0"/>
                  </a:lnTo>
                  <a:cubicBezTo>
                    <a:pt x="678301" y="0"/>
                    <a:pt x="729620" y="51319"/>
                    <a:pt x="729620" y="114623"/>
                  </a:cubicBezTo>
                  <a:lnTo>
                    <a:pt x="729620" y="218668"/>
                  </a:lnTo>
                  <a:cubicBezTo>
                    <a:pt x="729620" y="249068"/>
                    <a:pt x="717544" y="278223"/>
                    <a:pt x="696048" y="299719"/>
                  </a:cubicBezTo>
                  <a:cubicBezTo>
                    <a:pt x="674552" y="321215"/>
                    <a:pt x="645397" y="333292"/>
                    <a:pt x="614997" y="333292"/>
                  </a:cubicBezTo>
                  <a:lnTo>
                    <a:pt x="114623" y="333292"/>
                  </a:lnTo>
                  <a:cubicBezTo>
                    <a:pt x="51319" y="333292"/>
                    <a:pt x="0" y="281973"/>
                    <a:pt x="0" y="218668"/>
                  </a:cubicBezTo>
                  <a:lnTo>
                    <a:pt x="0" y="114623"/>
                  </a:lnTo>
                  <a:cubicBezTo>
                    <a:pt x="0" y="51319"/>
                    <a:pt x="51319" y="0"/>
                    <a:pt x="114623" y="0"/>
                  </a:cubicBezTo>
                  <a:close/>
                </a:path>
              </a:pathLst>
            </a:custGeom>
            <a:solidFill>
              <a:srgbClr val="BACCDD"/>
            </a:solidFill>
          </p:spPr>
          <p:txBody>
            <a:bodyPr/>
            <a:lstStyle/>
            <a:p>
              <a:endParaRPr lang="en-GB"/>
            </a:p>
          </p:txBody>
        </p:sp>
        <p:sp>
          <p:nvSpPr>
            <p:cNvPr id="18" name="TextBox 18"/>
            <p:cNvSpPr txBox="1"/>
            <p:nvPr/>
          </p:nvSpPr>
          <p:spPr>
            <a:xfrm>
              <a:off x="0" y="-9525"/>
              <a:ext cx="729620"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Asequibilidad (de sustancias dopantes)</a:t>
              </a:r>
            </a:p>
          </p:txBody>
        </p:sp>
      </p:grpSp>
      <p:grpSp>
        <p:nvGrpSpPr>
          <p:cNvPr id="19" name="Group 19"/>
          <p:cNvGrpSpPr/>
          <p:nvPr/>
        </p:nvGrpSpPr>
        <p:grpSpPr>
          <a:xfrm>
            <a:off x="14827779" y="7568432"/>
            <a:ext cx="2431521" cy="1110723"/>
            <a:chOff x="0" y="0"/>
            <a:chExt cx="729620" cy="333292"/>
          </a:xfrm>
        </p:grpSpPr>
        <p:sp>
          <p:nvSpPr>
            <p:cNvPr id="20" name="Freeform 20"/>
            <p:cNvSpPr/>
            <p:nvPr/>
          </p:nvSpPr>
          <p:spPr>
            <a:xfrm>
              <a:off x="0" y="0"/>
              <a:ext cx="729620" cy="333292"/>
            </a:xfrm>
            <a:custGeom>
              <a:avLst/>
              <a:gdLst/>
              <a:ahLst/>
              <a:cxnLst/>
              <a:rect l="l" t="t" r="r" b="b"/>
              <a:pathLst>
                <a:path w="729620" h="333292">
                  <a:moveTo>
                    <a:pt x="114623" y="0"/>
                  </a:moveTo>
                  <a:lnTo>
                    <a:pt x="614997" y="0"/>
                  </a:lnTo>
                  <a:cubicBezTo>
                    <a:pt x="678301" y="0"/>
                    <a:pt x="729620" y="51319"/>
                    <a:pt x="729620" y="114623"/>
                  </a:cubicBezTo>
                  <a:lnTo>
                    <a:pt x="729620" y="218668"/>
                  </a:lnTo>
                  <a:cubicBezTo>
                    <a:pt x="729620" y="249068"/>
                    <a:pt x="717544" y="278223"/>
                    <a:pt x="696048" y="299719"/>
                  </a:cubicBezTo>
                  <a:cubicBezTo>
                    <a:pt x="674552" y="321215"/>
                    <a:pt x="645397" y="333292"/>
                    <a:pt x="614997" y="333292"/>
                  </a:cubicBezTo>
                  <a:lnTo>
                    <a:pt x="114623" y="333292"/>
                  </a:lnTo>
                  <a:cubicBezTo>
                    <a:pt x="51319" y="333292"/>
                    <a:pt x="0" y="281973"/>
                    <a:pt x="0" y="218668"/>
                  </a:cubicBezTo>
                  <a:lnTo>
                    <a:pt x="0" y="114623"/>
                  </a:lnTo>
                  <a:cubicBezTo>
                    <a:pt x="0" y="51319"/>
                    <a:pt x="51319" y="0"/>
                    <a:pt x="114623" y="0"/>
                  </a:cubicBezTo>
                  <a:close/>
                </a:path>
              </a:pathLst>
            </a:custGeom>
            <a:solidFill>
              <a:srgbClr val="BACCDD"/>
            </a:solidFill>
          </p:spPr>
          <p:txBody>
            <a:bodyPr/>
            <a:lstStyle/>
            <a:p>
              <a:endParaRPr lang="en-GB"/>
            </a:p>
          </p:txBody>
        </p:sp>
        <p:sp>
          <p:nvSpPr>
            <p:cNvPr id="21" name="TextBox 21"/>
            <p:cNvSpPr txBox="1"/>
            <p:nvPr/>
          </p:nvSpPr>
          <p:spPr>
            <a:xfrm>
              <a:off x="0" y="-9525"/>
              <a:ext cx="729620"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Disponibilidad (de sustancias dopantes)</a:t>
              </a:r>
            </a:p>
          </p:txBody>
        </p:sp>
      </p:grpSp>
      <p:sp>
        <p:nvSpPr>
          <p:cNvPr id="22" name="AutoShape 22"/>
          <p:cNvSpPr/>
          <p:nvPr/>
        </p:nvSpPr>
        <p:spPr>
          <a:xfrm rot="5310668">
            <a:off x="15581609" y="4463481"/>
            <a:ext cx="900465"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23" name="AutoShape 23"/>
          <p:cNvSpPr/>
          <p:nvPr/>
        </p:nvSpPr>
        <p:spPr>
          <a:xfrm rot="-5400000">
            <a:off x="15513957" y="7010439"/>
            <a:ext cx="1059166"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24" name="AutoShape 24"/>
          <p:cNvSpPr/>
          <p:nvPr/>
        </p:nvSpPr>
        <p:spPr>
          <a:xfrm rot="-91772">
            <a:off x="14412449" y="5708521"/>
            <a:ext cx="847594" cy="0"/>
          </a:xfrm>
          <a:prstGeom prst="line">
            <a:avLst/>
          </a:prstGeom>
          <a:ln w="57150" cap="flat">
            <a:solidFill>
              <a:srgbClr val="000000"/>
            </a:solidFill>
            <a:prstDash val="solid"/>
            <a:headEnd type="none" w="sm" len="sm"/>
            <a:tailEnd type="arrow" w="med" len="sm"/>
          </a:ln>
        </p:spPr>
        <p:txBody>
          <a:bodyPr/>
          <a:lstStyle/>
          <a:p>
            <a:endParaRPr lang="en-GB"/>
          </a:p>
        </p:txBody>
      </p:sp>
      <p:grpSp>
        <p:nvGrpSpPr>
          <p:cNvPr id="25" name="Group 25"/>
          <p:cNvGrpSpPr/>
          <p:nvPr/>
        </p:nvGrpSpPr>
        <p:grpSpPr>
          <a:xfrm>
            <a:off x="5789153" y="2189867"/>
            <a:ext cx="2529358" cy="1110723"/>
            <a:chOff x="0" y="0"/>
            <a:chExt cx="758978" cy="333292"/>
          </a:xfrm>
        </p:grpSpPr>
        <p:sp>
          <p:nvSpPr>
            <p:cNvPr id="26" name="Freeform 26"/>
            <p:cNvSpPr/>
            <p:nvPr/>
          </p:nvSpPr>
          <p:spPr>
            <a:xfrm>
              <a:off x="0" y="0"/>
              <a:ext cx="758978" cy="333292"/>
            </a:xfrm>
            <a:custGeom>
              <a:avLst/>
              <a:gdLst/>
              <a:ahLst/>
              <a:cxnLst/>
              <a:rect l="l" t="t" r="r" b="b"/>
              <a:pathLst>
                <a:path w="758978" h="333292">
                  <a:moveTo>
                    <a:pt x="110190" y="0"/>
                  </a:moveTo>
                  <a:lnTo>
                    <a:pt x="648788" y="0"/>
                  </a:lnTo>
                  <a:cubicBezTo>
                    <a:pt x="709644" y="0"/>
                    <a:pt x="758978" y="49334"/>
                    <a:pt x="758978" y="110190"/>
                  </a:cubicBezTo>
                  <a:lnTo>
                    <a:pt x="758978" y="223102"/>
                  </a:lnTo>
                  <a:cubicBezTo>
                    <a:pt x="758978" y="283958"/>
                    <a:pt x="709644" y="333292"/>
                    <a:pt x="648788" y="333292"/>
                  </a:cubicBezTo>
                  <a:lnTo>
                    <a:pt x="110190" y="333292"/>
                  </a:lnTo>
                  <a:cubicBezTo>
                    <a:pt x="49334" y="333292"/>
                    <a:pt x="0" y="283958"/>
                    <a:pt x="0" y="223102"/>
                  </a:cubicBezTo>
                  <a:lnTo>
                    <a:pt x="0" y="110190"/>
                  </a:lnTo>
                  <a:cubicBezTo>
                    <a:pt x="0" y="49334"/>
                    <a:pt x="49334" y="0"/>
                    <a:pt x="110190" y="0"/>
                  </a:cubicBezTo>
                  <a:close/>
                </a:path>
              </a:pathLst>
            </a:custGeom>
            <a:solidFill>
              <a:srgbClr val="DDBABA"/>
            </a:solidFill>
          </p:spPr>
          <p:txBody>
            <a:bodyPr/>
            <a:lstStyle/>
            <a:p>
              <a:endParaRPr lang="en-GB"/>
            </a:p>
          </p:txBody>
        </p:sp>
        <p:sp>
          <p:nvSpPr>
            <p:cNvPr id="27" name="TextBox 27"/>
            <p:cNvSpPr txBox="1"/>
            <p:nvPr/>
          </p:nvSpPr>
          <p:spPr>
            <a:xfrm>
              <a:off x="0" y="-9525"/>
              <a:ext cx="758978"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Factores de </a:t>
              </a:r>
              <a:r>
                <a:rPr lang="en-US" sz="1738">
                  <a:solidFill>
                    <a:srgbClr val="000000"/>
                  </a:solidFill>
                  <a:latin typeface="Public Sans Bold"/>
                </a:rPr>
                <a:t>PERSONALIDAD y PSICOLÓGICOS</a:t>
              </a:r>
            </a:p>
          </p:txBody>
        </p:sp>
      </p:grpSp>
      <p:grpSp>
        <p:nvGrpSpPr>
          <p:cNvPr id="28" name="Group 28"/>
          <p:cNvGrpSpPr/>
          <p:nvPr/>
        </p:nvGrpSpPr>
        <p:grpSpPr>
          <a:xfrm>
            <a:off x="8770925" y="2189867"/>
            <a:ext cx="2529358" cy="1110723"/>
            <a:chOff x="0" y="0"/>
            <a:chExt cx="758978" cy="333292"/>
          </a:xfrm>
        </p:grpSpPr>
        <p:sp>
          <p:nvSpPr>
            <p:cNvPr id="29" name="Freeform 29"/>
            <p:cNvSpPr/>
            <p:nvPr/>
          </p:nvSpPr>
          <p:spPr>
            <a:xfrm>
              <a:off x="0" y="0"/>
              <a:ext cx="758978" cy="333292"/>
            </a:xfrm>
            <a:custGeom>
              <a:avLst/>
              <a:gdLst/>
              <a:ahLst/>
              <a:cxnLst/>
              <a:rect l="l" t="t" r="r" b="b"/>
              <a:pathLst>
                <a:path w="758978" h="333292">
                  <a:moveTo>
                    <a:pt x="110190" y="0"/>
                  </a:moveTo>
                  <a:lnTo>
                    <a:pt x="648788" y="0"/>
                  </a:lnTo>
                  <a:cubicBezTo>
                    <a:pt x="709644" y="0"/>
                    <a:pt x="758978" y="49334"/>
                    <a:pt x="758978" y="110190"/>
                  </a:cubicBezTo>
                  <a:lnTo>
                    <a:pt x="758978" y="223102"/>
                  </a:lnTo>
                  <a:cubicBezTo>
                    <a:pt x="758978" y="283958"/>
                    <a:pt x="709644" y="333292"/>
                    <a:pt x="648788" y="333292"/>
                  </a:cubicBezTo>
                  <a:lnTo>
                    <a:pt x="110190" y="333292"/>
                  </a:lnTo>
                  <a:cubicBezTo>
                    <a:pt x="49334" y="333292"/>
                    <a:pt x="0" y="283958"/>
                    <a:pt x="0" y="223102"/>
                  </a:cubicBezTo>
                  <a:lnTo>
                    <a:pt x="0" y="110190"/>
                  </a:lnTo>
                  <a:cubicBezTo>
                    <a:pt x="0" y="49334"/>
                    <a:pt x="49334" y="0"/>
                    <a:pt x="110190" y="0"/>
                  </a:cubicBezTo>
                  <a:close/>
                </a:path>
              </a:pathLst>
            </a:custGeom>
            <a:solidFill>
              <a:srgbClr val="DDBABA"/>
            </a:solidFill>
          </p:spPr>
          <p:txBody>
            <a:bodyPr/>
            <a:lstStyle/>
            <a:p>
              <a:endParaRPr lang="en-GB"/>
            </a:p>
          </p:txBody>
        </p:sp>
        <p:sp>
          <p:nvSpPr>
            <p:cNvPr id="30" name="TextBox 30"/>
            <p:cNvSpPr txBox="1"/>
            <p:nvPr/>
          </p:nvSpPr>
          <p:spPr>
            <a:xfrm>
              <a:off x="0" y="-9525"/>
              <a:ext cx="758978"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MORALIDAD </a:t>
              </a:r>
              <a:r>
                <a:rPr lang="en-US" sz="1738">
                  <a:solidFill>
                    <a:srgbClr val="000000"/>
                  </a:solidFill>
                  <a:latin typeface="Public Sans"/>
                </a:rPr>
                <a:t>y engaño</a:t>
              </a:r>
            </a:p>
          </p:txBody>
        </p:sp>
      </p:grpSp>
      <p:grpSp>
        <p:nvGrpSpPr>
          <p:cNvPr id="31" name="Group 31"/>
          <p:cNvGrpSpPr/>
          <p:nvPr/>
        </p:nvGrpSpPr>
        <p:grpSpPr>
          <a:xfrm>
            <a:off x="5789153" y="5424085"/>
            <a:ext cx="2610889" cy="1366864"/>
            <a:chOff x="0" y="0"/>
            <a:chExt cx="783442" cy="410151"/>
          </a:xfrm>
        </p:grpSpPr>
        <p:sp>
          <p:nvSpPr>
            <p:cNvPr id="32" name="Freeform 32"/>
            <p:cNvSpPr/>
            <p:nvPr/>
          </p:nvSpPr>
          <p:spPr>
            <a:xfrm>
              <a:off x="0" y="0"/>
              <a:ext cx="783442" cy="410151"/>
            </a:xfrm>
            <a:custGeom>
              <a:avLst/>
              <a:gdLst/>
              <a:ahLst/>
              <a:cxnLst/>
              <a:rect l="l" t="t" r="r" b="b"/>
              <a:pathLst>
                <a:path w="783442" h="410151">
                  <a:moveTo>
                    <a:pt x="106749" y="0"/>
                  </a:moveTo>
                  <a:lnTo>
                    <a:pt x="676694" y="0"/>
                  </a:lnTo>
                  <a:cubicBezTo>
                    <a:pt x="705005" y="0"/>
                    <a:pt x="732157" y="11247"/>
                    <a:pt x="752176" y="31266"/>
                  </a:cubicBezTo>
                  <a:cubicBezTo>
                    <a:pt x="772196" y="51285"/>
                    <a:pt x="783442" y="78437"/>
                    <a:pt x="783442" y="106749"/>
                  </a:cubicBezTo>
                  <a:lnTo>
                    <a:pt x="783442" y="303402"/>
                  </a:lnTo>
                  <a:cubicBezTo>
                    <a:pt x="783442" y="362358"/>
                    <a:pt x="735649" y="410151"/>
                    <a:pt x="676694" y="410151"/>
                  </a:cubicBezTo>
                  <a:lnTo>
                    <a:pt x="106749" y="410151"/>
                  </a:lnTo>
                  <a:cubicBezTo>
                    <a:pt x="47793" y="410151"/>
                    <a:pt x="0" y="362358"/>
                    <a:pt x="0" y="303402"/>
                  </a:cubicBezTo>
                  <a:lnTo>
                    <a:pt x="0" y="106749"/>
                  </a:lnTo>
                  <a:cubicBezTo>
                    <a:pt x="0" y="47793"/>
                    <a:pt x="47793" y="0"/>
                    <a:pt x="106749" y="0"/>
                  </a:cubicBezTo>
                  <a:close/>
                </a:path>
              </a:pathLst>
            </a:custGeom>
            <a:solidFill>
              <a:srgbClr val="DDBABA"/>
            </a:solidFill>
          </p:spPr>
          <p:txBody>
            <a:bodyPr/>
            <a:lstStyle/>
            <a:p>
              <a:endParaRPr lang="en-GB"/>
            </a:p>
          </p:txBody>
        </p:sp>
        <p:sp>
          <p:nvSpPr>
            <p:cNvPr id="33" name="TextBox 33"/>
            <p:cNvSpPr txBox="1"/>
            <p:nvPr/>
          </p:nvSpPr>
          <p:spPr>
            <a:xfrm>
              <a:off x="0" y="-9525"/>
              <a:ext cx="783442" cy="419676"/>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NORMAS SOCIALES</a:t>
              </a:r>
              <a:r>
                <a:rPr lang="en-US" sz="1738">
                  <a:solidFill>
                    <a:srgbClr val="000000"/>
                  </a:solidFill>
                  <a:latin typeface="Public Sans"/>
                </a:rPr>
                <a:t>: normas subjetivas, descriptivas, grupos de referencia. </a:t>
              </a:r>
            </a:p>
          </p:txBody>
        </p:sp>
      </p:grpSp>
      <p:grpSp>
        <p:nvGrpSpPr>
          <p:cNvPr id="34" name="Group 34"/>
          <p:cNvGrpSpPr/>
          <p:nvPr/>
        </p:nvGrpSpPr>
        <p:grpSpPr>
          <a:xfrm>
            <a:off x="5821765" y="3724456"/>
            <a:ext cx="2464133" cy="1110723"/>
            <a:chOff x="0" y="0"/>
            <a:chExt cx="739406" cy="333292"/>
          </a:xfrm>
        </p:grpSpPr>
        <p:sp>
          <p:nvSpPr>
            <p:cNvPr id="35" name="Freeform 35"/>
            <p:cNvSpPr/>
            <p:nvPr/>
          </p:nvSpPr>
          <p:spPr>
            <a:xfrm>
              <a:off x="0" y="0"/>
              <a:ext cx="739406" cy="333292"/>
            </a:xfrm>
            <a:custGeom>
              <a:avLst/>
              <a:gdLst/>
              <a:ahLst/>
              <a:cxnLst/>
              <a:rect l="l" t="t" r="r" b="b"/>
              <a:pathLst>
                <a:path w="739406" h="333292">
                  <a:moveTo>
                    <a:pt x="113106" y="0"/>
                  </a:moveTo>
                  <a:lnTo>
                    <a:pt x="626299" y="0"/>
                  </a:lnTo>
                  <a:cubicBezTo>
                    <a:pt x="656297" y="0"/>
                    <a:pt x="685066" y="11917"/>
                    <a:pt x="706278" y="33128"/>
                  </a:cubicBezTo>
                  <a:cubicBezTo>
                    <a:pt x="727489" y="54340"/>
                    <a:pt x="739406" y="83109"/>
                    <a:pt x="739406" y="113106"/>
                  </a:cubicBezTo>
                  <a:lnTo>
                    <a:pt x="739406" y="220185"/>
                  </a:lnTo>
                  <a:cubicBezTo>
                    <a:pt x="739406" y="282652"/>
                    <a:pt x="688766" y="333292"/>
                    <a:pt x="626299" y="333292"/>
                  </a:cubicBezTo>
                  <a:lnTo>
                    <a:pt x="113106" y="333292"/>
                  </a:lnTo>
                  <a:cubicBezTo>
                    <a:pt x="50639" y="333292"/>
                    <a:pt x="0" y="282652"/>
                    <a:pt x="0" y="220185"/>
                  </a:cubicBezTo>
                  <a:lnTo>
                    <a:pt x="0" y="113106"/>
                  </a:lnTo>
                  <a:cubicBezTo>
                    <a:pt x="0" y="50639"/>
                    <a:pt x="50639" y="0"/>
                    <a:pt x="113106" y="0"/>
                  </a:cubicBezTo>
                  <a:close/>
                </a:path>
              </a:pathLst>
            </a:custGeom>
            <a:solidFill>
              <a:srgbClr val="DDBABA"/>
            </a:solidFill>
          </p:spPr>
          <p:txBody>
            <a:bodyPr/>
            <a:lstStyle/>
            <a:p>
              <a:endParaRPr lang="en-GB"/>
            </a:p>
          </p:txBody>
        </p:sp>
        <p:sp>
          <p:nvSpPr>
            <p:cNvPr id="36" name="TextBox 36"/>
            <p:cNvSpPr txBox="1"/>
            <p:nvPr/>
          </p:nvSpPr>
          <p:spPr>
            <a:xfrm>
              <a:off x="0" y="-9525"/>
              <a:ext cx="739406"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LEGITIMIDAD </a:t>
              </a:r>
              <a:r>
                <a:rPr lang="en-US" sz="1738">
                  <a:solidFill>
                    <a:srgbClr val="000000"/>
                  </a:solidFill>
                  <a:latin typeface="Public Sans"/>
                </a:rPr>
                <a:t>percibida de políticas y organismos antidopaje</a:t>
              </a:r>
            </a:p>
          </p:txBody>
        </p:sp>
      </p:grpSp>
      <p:grpSp>
        <p:nvGrpSpPr>
          <p:cNvPr id="37" name="Group 37"/>
          <p:cNvGrpSpPr/>
          <p:nvPr/>
        </p:nvGrpSpPr>
        <p:grpSpPr>
          <a:xfrm>
            <a:off x="5870683" y="7202993"/>
            <a:ext cx="2529358" cy="1110723"/>
            <a:chOff x="0" y="0"/>
            <a:chExt cx="758978" cy="333292"/>
          </a:xfrm>
        </p:grpSpPr>
        <p:sp>
          <p:nvSpPr>
            <p:cNvPr id="38" name="Freeform 38"/>
            <p:cNvSpPr/>
            <p:nvPr/>
          </p:nvSpPr>
          <p:spPr>
            <a:xfrm>
              <a:off x="0" y="0"/>
              <a:ext cx="758978" cy="333292"/>
            </a:xfrm>
            <a:custGeom>
              <a:avLst/>
              <a:gdLst/>
              <a:ahLst/>
              <a:cxnLst/>
              <a:rect l="l" t="t" r="r" b="b"/>
              <a:pathLst>
                <a:path w="758978" h="333292">
                  <a:moveTo>
                    <a:pt x="110190" y="0"/>
                  </a:moveTo>
                  <a:lnTo>
                    <a:pt x="648788" y="0"/>
                  </a:lnTo>
                  <a:cubicBezTo>
                    <a:pt x="709644" y="0"/>
                    <a:pt x="758978" y="49334"/>
                    <a:pt x="758978" y="110190"/>
                  </a:cubicBezTo>
                  <a:lnTo>
                    <a:pt x="758978" y="223102"/>
                  </a:lnTo>
                  <a:cubicBezTo>
                    <a:pt x="758978" y="283958"/>
                    <a:pt x="709644" y="333292"/>
                    <a:pt x="648788" y="333292"/>
                  </a:cubicBezTo>
                  <a:lnTo>
                    <a:pt x="110190" y="333292"/>
                  </a:lnTo>
                  <a:cubicBezTo>
                    <a:pt x="49334" y="333292"/>
                    <a:pt x="0" y="283958"/>
                    <a:pt x="0" y="223102"/>
                  </a:cubicBezTo>
                  <a:lnTo>
                    <a:pt x="0" y="110190"/>
                  </a:lnTo>
                  <a:cubicBezTo>
                    <a:pt x="0" y="49334"/>
                    <a:pt x="49334" y="0"/>
                    <a:pt x="110190" y="0"/>
                  </a:cubicBezTo>
                  <a:close/>
                </a:path>
              </a:pathLst>
            </a:custGeom>
            <a:solidFill>
              <a:srgbClr val="DDBABA"/>
            </a:solidFill>
          </p:spPr>
          <p:txBody>
            <a:bodyPr/>
            <a:lstStyle/>
            <a:p>
              <a:endParaRPr lang="en-GB"/>
            </a:p>
          </p:txBody>
        </p:sp>
        <p:sp>
          <p:nvSpPr>
            <p:cNvPr id="39" name="TextBox 39"/>
            <p:cNvSpPr txBox="1"/>
            <p:nvPr/>
          </p:nvSpPr>
          <p:spPr>
            <a:xfrm>
              <a:off x="0" y="-9525"/>
              <a:ext cx="758978"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Creencias sobre los </a:t>
              </a:r>
              <a:r>
                <a:rPr lang="en-US" sz="1738">
                  <a:solidFill>
                    <a:srgbClr val="000000"/>
                  </a:solidFill>
                  <a:latin typeface="Public Sans Bold"/>
                </a:rPr>
                <a:t>BENEFICIOS </a:t>
              </a:r>
              <a:r>
                <a:rPr lang="en-US" sz="1738">
                  <a:solidFill>
                    <a:srgbClr val="000000"/>
                  </a:solidFill>
                  <a:latin typeface="Public Sans"/>
                </a:rPr>
                <a:t>que aporta el dopaje </a:t>
              </a:r>
            </a:p>
          </p:txBody>
        </p:sp>
      </p:grpSp>
      <p:grpSp>
        <p:nvGrpSpPr>
          <p:cNvPr id="40" name="Group 40"/>
          <p:cNvGrpSpPr/>
          <p:nvPr/>
        </p:nvGrpSpPr>
        <p:grpSpPr>
          <a:xfrm>
            <a:off x="5919602" y="8948574"/>
            <a:ext cx="2480439" cy="1127029"/>
            <a:chOff x="0" y="0"/>
            <a:chExt cx="744299" cy="338185"/>
          </a:xfrm>
        </p:grpSpPr>
        <p:sp>
          <p:nvSpPr>
            <p:cNvPr id="41" name="Freeform 41"/>
            <p:cNvSpPr/>
            <p:nvPr/>
          </p:nvSpPr>
          <p:spPr>
            <a:xfrm>
              <a:off x="0" y="0"/>
              <a:ext cx="744299" cy="338185"/>
            </a:xfrm>
            <a:custGeom>
              <a:avLst/>
              <a:gdLst/>
              <a:ahLst/>
              <a:cxnLst/>
              <a:rect l="l" t="t" r="r" b="b"/>
              <a:pathLst>
                <a:path w="744299" h="338185">
                  <a:moveTo>
                    <a:pt x="112363" y="0"/>
                  </a:moveTo>
                  <a:lnTo>
                    <a:pt x="631936" y="0"/>
                  </a:lnTo>
                  <a:cubicBezTo>
                    <a:pt x="661736" y="0"/>
                    <a:pt x="690316" y="11838"/>
                    <a:pt x="711389" y="32910"/>
                  </a:cubicBezTo>
                  <a:cubicBezTo>
                    <a:pt x="732461" y="53982"/>
                    <a:pt x="744299" y="82562"/>
                    <a:pt x="744299" y="112363"/>
                  </a:cubicBezTo>
                  <a:lnTo>
                    <a:pt x="744299" y="225822"/>
                  </a:lnTo>
                  <a:cubicBezTo>
                    <a:pt x="744299" y="255622"/>
                    <a:pt x="732461" y="284202"/>
                    <a:pt x="711389" y="305274"/>
                  </a:cubicBezTo>
                  <a:cubicBezTo>
                    <a:pt x="690316" y="326346"/>
                    <a:pt x="661736" y="338185"/>
                    <a:pt x="631936" y="338185"/>
                  </a:cubicBezTo>
                  <a:lnTo>
                    <a:pt x="112363" y="338185"/>
                  </a:lnTo>
                  <a:cubicBezTo>
                    <a:pt x="82562" y="338185"/>
                    <a:pt x="53982" y="326346"/>
                    <a:pt x="32910" y="305274"/>
                  </a:cubicBezTo>
                  <a:cubicBezTo>
                    <a:pt x="11838" y="284202"/>
                    <a:pt x="0" y="255622"/>
                    <a:pt x="0" y="225822"/>
                  </a:cubicBezTo>
                  <a:lnTo>
                    <a:pt x="0" y="112363"/>
                  </a:lnTo>
                  <a:cubicBezTo>
                    <a:pt x="0" y="82562"/>
                    <a:pt x="11838" y="53982"/>
                    <a:pt x="32910" y="32910"/>
                  </a:cubicBezTo>
                  <a:cubicBezTo>
                    <a:pt x="53982" y="11838"/>
                    <a:pt x="82562" y="0"/>
                    <a:pt x="112363" y="0"/>
                  </a:cubicBezTo>
                  <a:close/>
                </a:path>
              </a:pathLst>
            </a:custGeom>
            <a:solidFill>
              <a:srgbClr val="DDBABA"/>
            </a:solidFill>
          </p:spPr>
          <p:txBody>
            <a:bodyPr/>
            <a:lstStyle/>
            <a:p>
              <a:endParaRPr lang="en-GB"/>
            </a:p>
          </p:txBody>
        </p:sp>
        <p:sp>
          <p:nvSpPr>
            <p:cNvPr id="42" name="TextBox 42"/>
            <p:cNvSpPr txBox="1"/>
            <p:nvPr/>
          </p:nvSpPr>
          <p:spPr>
            <a:xfrm>
              <a:off x="0" y="-9525"/>
              <a:ext cx="744299" cy="347710"/>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Creencias sobre los </a:t>
              </a:r>
              <a:r>
                <a:rPr lang="en-US" sz="1738">
                  <a:solidFill>
                    <a:srgbClr val="000000"/>
                  </a:solidFill>
                  <a:latin typeface="Public Sans Bold"/>
                </a:rPr>
                <a:t>AMENAZAS </a:t>
              </a:r>
              <a:r>
                <a:rPr lang="en-US" sz="1738">
                  <a:solidFill>
                    <a:srgbClr val="000000"/>
                  </a:solidFill>
                  <a:latin typeface="Public Sans"/>
                </a:rPr>
                <a:t>del dopaje </a:t>
              </a:r>
            </a:p>
          </p:txBody>
        </p:sp>
      </p:grpSp>
      <p:grpSp>
        <p:nvGrpSpPr>
          <p:cNvPr id="43" name="Group 43"/>
          <p:cNvGrpSpPr/>
          <p:nvPr/>
        </p:nvGrpSpPr>
        <p:grpSpPr>
          <a:xfrm>
            <a:off x="8939158" y="8313716"/>
            <a:ext cx="2813539" cy="1636585"/>
            <a:chOff x="0" y="0"/>
            <a:chExt cx="844251" cy="491086"/>
          </a:xfrm>
        </p:grpSpPr>
        <p:sp>
          <p:nvSpPr>
            <p:cNvPr id="44" name="Freeform 44"/>
            <p:cNvSpPr/>
            <p:nvPr/>
          </p:nvSpPr>
          <p:spPr>
            <a:xfrm>
              <a:off x="0" y="0"/>
              <a:ext cx="844251" cy="491086"/>
            </a:xfrm>
            <a:custGeom>
              <a:avLst/>
              <a:gdLst/>
              <a:ahLst/>
              <a:cxnLst/>
              <a:rect l="l" t="t" r="r" b="b"/>
              <a:pathLst>
                <a:path w="844251" h="491086">
                  <a:moveTo>
                    <a:pt x="99060" y="0"/>
                  </a:moveTo>
                  <a:lnTo>
                    <a:pt x="745191" y="0"/>
                  </a:lnTo>
                  <a:cubicBezTo>
                    <a:pt x="771463" y="0"/>
                    <a:pt x="796660" y="10437"/>
                    <a:pt x="815237" y="29014"/>
                  </a:cubicBezTo>
                  <a:cubicBezTo>
                    <a:pt x="833814" y="47591"/>
                    <a:pt x="844251" y="72788"/>
                    <a:pt x="844251" y="99060"/>
                  </a:cubicBezTo>
                  <a:lnTo>
                    <a:pt x="844251" y="392026"/>
                  </a:lnTo>
                  <a:cubicBezTo>
                    <a:pt x="844251" y="446735"/>
                    <a:pt x="799900" y="491086"/>
                    <a:pt x="745191" y="491086"/>
                  </a:cubicBezTo>
                  <a:lnTo>
                    <a:pt x="99060" y="491086"/>
                  </a:lnTo>
                  <a:cubicBezTo>
                    <a:pt x="72788" y="491086"/>
                    <a:pt x="47591" y="480649"/>
                    <a:pt x="29014" y="462072"/>
                  </a:cubicBezTo>
                  <a:cubicBezTo>
                    <a:pt x="10437" y="443494"/>
                    <a:pt x="0" y="418298"/>
                    <a:pt x="0" y="392026"/>
                  </a:cubicBezTo>
                  <a:lnTo>
                    <a:pt x="0" y="99060"/>
                  </a:lnTo>
                  <a:cubicBezTo>
                    <a:pt x="0" y="72788"/>
                    <a:pt x="10437" y="47591"/>
                    <a:pt x="29014" y="29014"/>
                  </a:cubicBezTo>
                  <a:cubicBezTo>
                    <a:pt x="47591" y="10437"/>
                    <a:pt x="72788" y="0"/>
                    <a:pt x="99060" y="0"/>
                  </a:cubicBezTo>
                  <a:close/>
                </a:path>
              </a:pathLst>
            </a:custGeom>
            <a:solidFill>
              <a:srgbClr val="DDBABA"/>
            </a:solidFill>
          </p:spPr>
          <p:txBody>
            <a:bodyPr/>
            <a:lstStyle/>
            <a:p>
              <a:endParaRPr lang="en-GB"/>
            </a:p>
          </p:txBody>
        </p:sp>
        <p:sp>
          <p:nvSpPr>
            <p:cNvPr id="45" name="TextBox 45"/>
            <p:cNvSpPr txBox="1"/>
            <p:nvPr/>
          </p:nvSpPr>
          <p:spPr>
            <a:xfrm>
              <a:off x="0" y="-9525"/>
              <a:ext cx="844251" cy="500611"/>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COMPLENTOS ALIMENTICIOS, TECNOLOGÍA: </a:t>
              </a:r>
              <a:r>
                <a:rPr lang="en-US" sz="1738">
                  <a:solidFill>
                    <a:srgbClr val="000000"/>
                  </a:solidFill>
                  <a:latin typeface="Public Sans"/>
                </a:rPr>
                <a:t>Uso de medios legales para mejorar el rendimiento</a:t>
              </a:r>
            </a:p>
          </p:txBody>
        </p:sp>
      </p:grpSp>
      <p:grpSp>
        <p:nvGrpSpPr>
          <p:cNvPr id="46" name="Group 46"/>
          <p:cNvGrpSpPr/>
          <p:nvPr/>
        </p:nvGrpSpPr>
        <p:grpSpPr>
          <a:xfrm>
            <a:off x="11859753" y="2189867"/>
            <a:ext cx="2529358" cy="1469324"/>
            <a:chOff x="0" y="0"/>
            <a:chExt cx="758978" cy="440896"/>
          </a:xfrm>
        </p:grpSpPr>
        <p:sp>
          <p:nvSpPr>
            <p:cNvPr id="47" name="Freeform 47"/>
            <p:cNvSpPr/>
            <p:nvPr/>
          </p:nvSpPr>
          <p:spPr>
            <a:xfrm>
              <a:off x="0" y="0"/>
              <a:ext cx="758978" cy="440896"/>
            </a:xfrm>
            <a:custGeom>
              <a:avLst/>
              <a:gdLst/>
              <a:ahLst/>
              <a:cxnLst/>
              <a:rect l="l" t="t" r="r" b="b"/>
              <a:pathLst>
                <a:path w="758978" h="440896">
                  <a:moveTo>
                    <a:pt x="110190" y="0"/>
                  </a:moveTo>
                  <a:lnTo>
                    <a:pt x="648788" y="0"/>
                  </a:lnTo>
                  <a:cubicBezTo>
                    <a:pt x="709644" y="0"/>
                    <a:pt x="758978" y="49334"/>
                    <a:pt x="758978" y="110190"/>
                  </a:cubicBezTo>
                  <a:lnTo>
                    <a:pt x="758978" y="330706"/>
                  </a:lnTo>
                  <a:cubicBezTo>
                    <a:pt x="758978" y="391563"/>
                    <a:pt x="709644" y="440896"/>
                    <a:pt x="648788" y="440896"/>
                  </a:cubicBezTo>
                  <a:lnTo>
                    <a:pt x="110190" y="440896"/>
                  </a:lnTo>
                  <a:cubicBezTo>
                    <a:pt x="49334" y="440896"/>
                    <a:pt x="0" y="391563"/>
                    <a:pt x="0" y="330706"/>
                  </a:cubicBezTo>
                  <a:lnTo>
                    <a:pt x="0" y="110190"/>
                  </a:lnTo>
                  <a:cubicBezTo>
                    <a:pt x="0" y="49334"/>
                    <a:pt x="49334" y="0"/>
                    <a:pt x="110190" y="0"/>
                  </a:cubicBezTo>
                  <a:close/>
                </a:path>
              </a:pathLst>
            </a:custGeom>
            <a:solidFill>
              <a:srgbClr val="DDBABA"/>
            </a:solidFill>
          </p:spPr>
          <p:txBody>
            <a:bodyPr/>
            <a:lstStyle/>
            <a:p>
              <a:endParaRPr lang="en-GB"/>
            </a:p>
          </p:txBody>
        </p:sp>
        <p:sp>
          <p:nvSpPr>
            <p:cNvPr id="48" name="TextBox 48"/>
            <p:cNvSpPr txBox="1"/>
            <p:nvPr/>
          </p:nvSpPr>
          <p:spPr>
            <a:xfrm>
              <a:off x="0" y="-9525"/>
              <a:ext cx="758978" cy="450421"/>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Aspectos s</a:t>
              </a:r>
              <a:r>
                <a:rPr lang="en-US" sz="1738">
                  <a:solidFill>
                    <a:srgbClr val="000000"/>
                  </a:solidFill>
                  <a:latin typeface="Public Sans Bold"/>
                </a:rPr>
                <a:t>ociodemográficos</a:t>
              </a:r>
              <a:r>
                <a:rPr lang="en-US" sz="1738">
                  <a:solidFill>
                    <a:srgbClr val="000000"/>
                  </a:solidFill>
                  <a:latin typeface="Public Sans"/>
                </a:rPr>
                <a:t> y deportivos individuales: edad, país, deporte, nivel deportivo...  </a:t>
              </a:r>
            </a:p>
          </p:txBody>
        </p:sp>
      </p:grpSp>
      <p:grpSp>
        <p:nvGrpSpPr>
          <p:cNvPr id="49" name="Group 49"/>
          <p:cNvGrpSpPr/>
          <p:nvPr/>
        </p:nvGrpSpPr>
        <p:grpSpPr>
          <a:xfrm>
            <a:off x="12025559" y="8123794"/>
            <a:ext cx="2529358" cy="1726499"/>
            <a:chOff x="0" y="0"/>
            <a:chExt cx="758978" cy="518066"/>
          </a:xfrm>
        </p:grpSpPr>
        <p:sp>
          <p:nvSpPr>
            <p:cNvPr id="50" name="Freeform 50"/>
            <p:cNvSpPr/>
            <p:nvPr/>
          </p:nvSpPr>
          <p:spPr>
            <a:xfrm>
              <a:off x="0" y="0"/>
              <a:ext cx="758978" cy="518066"/>
            </a:xfrm>
            <a:custGeom>
              <a:avLst/>
              <a:gdLst/>
              <a:ahLst/>
              <a:cxnLst/>
              <a:rect l="l" t="t" r="r" b="b"/>
              <a:pathLst>
                <a:path w="758978" h="518066">
                  <a:moveTo>
                    <a:pt x="110190" y="0"/>
                  </a:moveTo>
                  <a:lnTo>
                    <a:pt x="648788" y="0"/>
                  </a:lnTo>
                  <a:cubicBezTo>
                    <a:pt x="709644" y="0"/>
                    <a:pt x="758978" y="49334"/>
                    <a:pt x="758978" y="110190"/>
                  </a:cubicBezTo>
                  <a:lnTo>
                    <a:pt x="758978" y="407876"/>
                  </a:lnTo>
                  <a:cubicBezTo>
                    <a:pt x="758978" y="468732"/>
                    <a:pt x="709644" y="518066"/>
                    <a:pt x="648788" y="518066"/>
                  </a:cubicBezTo>
                  <a:lnTo>
                    <a:pt x="110190" y="518066"/>
                  </a:lnTo>
                  <a:cubicBezTo>
                    <a:pt x="49334" y="518066"/>
                    <a:pt x="0" y="468732"/>
                    <a:pt x="0" y="407876"/>
                  </a:cubicBezTo>
                  <a:lnTo>
                    <a:pt x="0" y="110190"/>
                  </a:lnTo>
                  <a:cubicBezTo>
                    <a:pt x="0" y="49334"/>
                    <a:pt x="49334" y="0"/>
                    <a:pt x="110190" y="0"/>
                  </a:cubicBezTo>
                  <a:close/>
                </a:path>
              </a:pathLst>
            </a:custGeom>
            <a:solidFill>
              <a:srgbClr val="DDBABA"/>
            </a:solidFill>
          </p:spPr>
          <p:txBody>
            <a:bodyPr/>
            <a:lstStyle/>
            <a:p>
              <a:endParaRPr lang="en-GB"/>
            </a:p>
          </p:txBody>
        </p:sp>
        <p:sp>
          <p:nvSpPr>
            <p:cNvPr id="51" name="TextBox 51"/>
            <p:cNvSpPr txBox="1"/>
            <p:nvPr/>
          </p:nvSpPr>
          <p:spPr>
            <a:xfrm>
              <a:off x="0" y="-9525"/>
              <a:ext cx="758978" cy="527591"/>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Contexto social y depo</a:t>
              </a:r>
              <a:r>
                <a:rPr lang="en-US" sz="1738">
                  <a:solidFill>
                    <a:srgbClr val="000000"/>
                  </a:solidFill>
                  <a:latin typeface="Public Sans Bold"/>
                </a:rPr>
                <a:t>rtivo: g</a:t>
              </a:r>
              <a:r>
                <a:rPr lang="en-US" sz="1738">
                  <a:solidFill>
                    <a:srgbClr val="000000"/>
                  </a:solidFill>
                  <a:latin typeface="Public Sans"/>
                </a:rPr>
                <a:t>lobalización mediática, comercialización del deporte </a:t>
              </a:r>
            </a:p>
          </p:txBody>
        </p:sp>
      </p:grpSp>
      <p:sp>
        <p:nvSpPr>
          <p:cNvPr id="52" name="AutoShape 52"/>
          <p:cNvSpPr/>
          <p:nvPr/>
        </p:nvSpPr>
        <p:spPr>
          <a:xfrm rot="5333537">
            <a:off x="12528657" y="4503670"/>
            <a:ext cx="1215038"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3" name="AutoShape 53"/>
          <p:cNvSpPr/>
          <p:nvPr/>
        </p:nvSpPr>
        <p:spPr>
          <a:xfrm rot="1959640">
            <a:off x="9766210" y="4191628"/>
            <a:ext cx="3407491"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4" name="AutoShape 54"/>
          <p:cNvSpPr/>
          <p:nvPr/>
        </p:nvSpPr>
        <p:spPr>
          <a:xfrm rot="1673021">
            <a:off x="8048155" y="4102741"/>
            <a:ext cx="4314027"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5" name="AutoShape 55"/>
          <p:cNvSpPr/>
          <p:nvPr/>
        </p:nvSpPr>
        <p:spPr>
          <a:xfrm rot="1011786">
            <a:off x="8250197" y="4860631"/>
            <a:ext cx="3688865"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6" name="AutoShape 56"/>
          <p:cNvSpPr/>
          <p:nvPr/>
        </p:nvSpPr>
        <p:spPr>
          <a:xfrm rot="-426089">
            <a:off x="8386577" y="5936807"/>
            <a:ext cx="3510128"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7" name="AutoShape 57"/>
          <p:cNvSpPr/>
          <p:nvPr/>
        </p:nvSpPr>
        <p:spPr>
          <a:xfrm rot="-1460781">
            <a:off x="8229901" y="6941227"/>
            <a:ext cx="3826388"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8" name="AutoShape 58"/>
          <p:cNvSpPr/>
          <p:nvPr/>
        </p:nvSpPr>
        <p:spPr>
          <a:xfrm rot="-1634320">
            <a:off x="6850326" y="7642747"/>
            <a:ext cx="5581917"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59" name="AutoShape 59"/>
          <p:cNvSpPr/>
          <p:nvPr/>
        </p:nvSpPr>
        <p:spPr>
          <a:xfrm rot="-2095664">
            <a:off x="10038130" y="7306949"/>
            <a:ext cx="3417587" cy="0"/>
          </a:xfrm>
          <a:prstGeom prst="line">
            <a:avLst/>
          </a:prstGeom>
          <a:ln w="57150" cap="flat">
            <a:solidFill>
              <a:srgbClr val="000000"/>
            </a:solidFill>
            <a:prstDash val="solid"/>
            <a:headEnd type="none" w="sm" len="sm"/>
            <a:tailEnd type="arrow" w="med" len="sm"/>
          </a:ln>
        </p:spPr>
        <p:txBody>
          <a:bodyPr/>
          <a:lstStyle/>
          <a:p>
            <a:endParaRPr lang="en-GB"/>
          </a:p>
        </p:txBody>
      </p:sp>
      <p:sp>
        <p:nvSpPr>
          <p:cNvPr id="60" name="AutoShape 60"/>
          <p:cNvSpPr/>
          <p:nvPr/>
        </p:nvSpPr>
        <p:spPr>
          <a:xfrm rot="-4759905">
            <a:off x="12564281" y="7219904"/>
            <a:ext cx="1781755" cy="0"/>
          </a:xfrm>
          <a:prstGeom prst="line">
            <a:avLst/>
          </a:prstGeom>
          <a:ln w="57150" cap="flat">
            <a:solidFill>
              <a:srgbClr val="000000"/>
            </a:solidFill>
            <a:prstDash val="solid"/>
            <a:headEnd type="none" w="sm" len="sm"/>
            <a:tailEnd type="arrow" w="med" len="sm"/>
          </a:ln>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838771"/>
            <a:chOff x="0" y="0"/>
            <a:chExt cx="4883373" cy="747660"/>
          </a:xfrm>
        </p:grpSpPr>
        <p:sp>
          <p:nvSpPr>
            <p:cNvPr id="3" name="Freeform 3"/>
            <p:cNvSpPr/>
            <p:nvPr/>
          </p:nvSpPr>
          <p:spPr>
            <a:xfrm>
              <a:off x="0" y="0"/>
              <a:ext cx="4883373" cy="747660"/>
            </a:xfrm>
            <a:custGeom>
              <a:avLst/>
              <a:gdLst/>
              <a:ahLst/>
              <a:cxnLst/>
              <a:rect l="l" t="t" r="r" b="b"/>
              <a:pathLst>
                <a:path w="4883373" h="747660">
                  <a:moveTo>
                    <a:pt x="0" y="0"/>
                  </a:moveTo>
                  <a:lnTo>
                    <a:pt x="4883373" y="0"/>
                  </a:lnTo>
                  <a:lnTo>
                    <a:pt x="4883373" y="747660"/>
                  </a:lnTo>
                  <a:lnTo>
                    <a:pt x="0" y="747660"/>
                  </a:lnTo>
                  <a:close/>
                </a:path>
              </a:pathLst>
            </a:custGeom>
            <a:solidFill>
              <a:srgbClr val="0088AF"/>
            </a:solidFill>
          </p:spPr>
          <p:txBody>
            <a:bodyPr/>
            <a:lstStyle/>
            <a:p>
              <a:endParaRPr lang="en-GB"/>
            </a:p>
          </p:txBody>
        </p:sp>
        <p:sp>
          <p:nvSpPr>
            <p:cNvPr id="4" name="TextBox 4"/>
            <p:cNvSpPr txBox="1"/>
            <p:nvPr/>
          </p:nvSpPr>
          <p:spPr>
            <a:xfrm>
              <a:off x="0" y="-76200"/>
              <a:ext cx="4883373" cy="82386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1738883" y="2037331"/>
            <a:ext cx="6530580" cy="8007735"/>
          </a:xfrm>
          <a:custGeom>
            <a:avLst/>
            <a:gdLst/>
            <a:ahLst/>
            <a:cxnLst/>
            <a:rect l="l" t="t" r="r" b="b"/>
            <a:pathLst>
              <a:path w="6530580" h="8007735">
                <a:moveTo>
                  <a:pt x="0" y="0"/>
                </a:moveTo>
                <a:lnTo>
                  <a:pt x="6530579" y="0"/>
                </a:lnTo>
                <a:lnTo>
                  <a:pt x="6530579" y="8007735"/>
                </a:lnTo>
                <a:lnTo>
                  <a:pt x="0" y="8007735"/>
                </a:lnTo>
                <a:lnTo>
                  <a:pt x="0" y="0"/>
                </a:lnTo>
                <a:close/>
              </a:path>
            </a:pathLst>
          </a:custGeom>
          <a:blipFill>
            <a:blip r:embed="rId3"/>
            <a:stretch>
              <a:fillRect/>
            </a:stretch>
          </a:blipFill>
        </p:spPr>
        <p:txBody>
          <a:bodyPr/>
          <a:lstStyle/>
          <a:p>
            <a:endParaRPr lang="en-GB"/>
          </a:p>
        </p:txBody>
      </p:sp>
      <p:sp>
        <p:nvSpPr>
          <p:cNvPr id="8" name="Freeform 8"/>
          <p:cNvSpPr/>
          <p:nvPr/>
        </p:nvSpPr>
        <p:spPr>
          <a:xfrm>
            <a:off x="9045245" y="3190333"/>
            <a:ext cx="8540110" cy="5969212"/>
          </a:xfrm>
          <a:custGeom>
            <a:avLst/>
            <a:gdLst/>
            <a:ahLst/>
            <a:cxnLst/>
            <a:rect l="l" t="t" r="r" b="b"/>
            <a:pathLst>
              <a:path w="8540110" h="5969212">
                <a:moveTo>
                  <a:pt x="0" y="0"/>
                </a:moveTo>
                <a:lnTo>
                  <a:pt x="8540110" y="0"/>
                </a:lnTo>
                <a:lnTo>
                  <a:pt x="8540110" y="5969212"/>
                </a:lnTo>
                <a:lnTo>
                  <a:pt x="0" y="5969212"/>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3216172" y="424340"/>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Instrumento y medidas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1933215"/>
            <a:chOff x="0" y="0"/>
            <a:chExt cx="4883373" cy="509159"/>
          </a:xfrm>
        </p:grpSpPr>
        <p:sp>
          <p:nvSpPr>
            <p:cNvPr id="3" name="Freeform 3"/>
            <p:cNvSpPr/>
            <p:nvPr/>
          </p:nvSpPr>
          <p:spPr>
            <a:xfrm>
              <a:off x="0" y="0"/>
              <a:ext cx="4883373" cy="509159"/>
            </a:xfrm>
            <a:custGeom>
              <a:avLst/>
              <a:gdLst/>
              <a:ahLst/>
              <a:cxnLst/>
              <a:rect l="l" t="t" r="r" b="b"/>
              <a:pathLst>
                <a:path w="4883373" h="509159">
                  <a:moveTo>
                    <a:pt x="0" y="0"/>
                  </a:moveTo>
                  <a:lnTo>
                    <a:pt x="4883373" y="0"/>
                  </a:lnTo>
                  <a:lnTo>
                    <a:pt x="4883373" y="509159"/>
                  </a:lnTo>
                  <a:lnTo>
                    <a:pt x="0" y="509159"/>
                  </a:lnTo>
                  <a:close/>
                </a:path>
              </a:pathLst>
            </a:custGeom>
            <a:solidFill>
              <a:srgbClr val="0088AF"/>
            </a:solidFill>
          </p:spPr>
          <p:txBody>
            <a:bodyPr/>
            <a:lstStyle/>
            <a:p>
              <a:endParaRPr lang="en-GB"/>
            </a:p>
          </p:txBody>
        </p:sp>
        <p:sp>
          <p:nvSpPr>
            <p:cNvPr id="4" name="TextBox 4"/>
            <p:cNvSpPr txBox="1"/>
            <p:nvPr/>
          </p:nvSpPr>
          <p:spPr>
            <a:xfrm>
              <a:off x="0" y="-76200"/>
              <a:ext cx="4883373" cy="58535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aphicFrame>
        <p:nvGraphicFramePr>
          <p:cNvPr id="7" name="Table 7"/>
          <p:cNvGraphicFramePr>
            <a:graphicFrameLocks noGrp="1"/>
          </p:cNvGraphicFramePr>
          <p:nvPr>
            <p:extLst>
              <p:ext uri="{D42A27DB-BD31-4B8C-83A1-F6EECF244321}">
                <p14:modId xmlns:p14="http://schemas.microsoft.com/office/powerpoint/2010/main" val="563364493"/>
              </p:ext>
            </p:extLst>
          </p:nvPr>
        </p:nvGraphicFramePr>
        <p:xfrm>
          <a:off x="1079624" y="1544933"/>
          <a:ext cx="8521576" cy="7696200"/>
        </p:xfrm>
        <a:graphic>
          <a:graphicData uri="http://schemas.openxmlformats.org/drawingml/2006/table">
            <a:tbl>
              <a:tblPr/>
              <a:tblGrid>
                <a:gridCol w="8521576">
                  <a:extLst>
                    <a:ext uri="{9D8B030D-6E8A-4147-A177-3AD203B41FA5}">
                      <a16:colId xmlns:a16="http://schemas.microsoft.com/office/drawing/2014/main" val="20000"/>
                    </a:ext>
                  </a:extLst>
                </a:gridCol>
              </a:tblGrid>
              <a:tr h="1512437">
                <a:tc>
                  <a:txBody>
                    <a:bodyPr/>
                    <a:lstStyle/>
                    <a:p>
                      <a:pPr algn="ctr">
                        <a:lnSpc>
                          <a:spcPts val="4267"/>
                        </a:lnSpc>
                        <a:defRPr/>
                      </a:pPr>
                      <a:r>
                        <a:rPr lang="en-US" sz="3048">
                          <a:solidFill>
                            <a:srgbClr val="000000"/>
                          </a:solidFill>
                          <a:latin typeface="Avenir Bold"/>
                        </a:rPr>
                        <a:t>Modelo de ecuaciones estructurales (SEM)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extLst>
                  <a:ext uri="{0D108BD9-81ED-4DB2-BD59-A6C34878D82A}">
                    <a16:rowId xmlns:a16="http://schemas.microsoft.com/office/drawing/2014/main" val="10000"/>
                  </a:ext>
                </a:extLst>
              </a:tr>
              <a:tr h="6183763">
                <a:tc>
                  <a:txBody>
                    <a:bodyPr/>
                    <a:lstStyle/>
                    <a:p>
                      <a:pPr algn="l">
                        <a:lnSpc>
                          <a:spcPts val="3007"/>
                        </a:lnSpc>
                        <a:defRPr/>
                      </a:pPr>
                      <a:r>
                        <a:rPr lang="en-US" sz="2148" dirty="0" err="1">
                          <a:solidFill>
                            <a:srgbClr val="000000"/>
                          </a:solidFill>
                          <a:latin typeface="Avenir"/>
                        </a:rPr>
                        <a:t>Estadística</a:t>
                      </a:r>
                      <a:r>
                        <a:rPr lang="en-US" sz="2148" dirty="0">
                          <a:solidFill>
                            <a:srgbClr val="000000"/>
                          </a:solidFill>
                          <a:latin typeface="Avenir"/>
                        </a:rPr>
                        <a:t> </a:t>
                      </a:r>
                      <a:r>
                        <a:rPr lang="en-US" sz="2148" dirty="0" err="1">
                          <a:solidFill>
                            <a:srgbClr val="000000"/>
                          </a:solidFill>
                          <a:latin typeface="Avenir"/>
                        </a:rPr>
                        <a:t>descriptiva</a:t>
                      </a:r>
                      <a:r>
                        <a:rPr lang="en-US" sz="2148" dirty="0">
                          <a:solidFill>
                            <a:srgbClr val="000000"/>
                          </a:solidFill>
                          <a:latin typeface="Avenir"/>
                        </a:rPr>
                        <a:t>, </a:t>
                      </a:r>
                      <a:r>
                        <a:rPr lang="en-US" sz="2148" dirty="0" err="1">
                          <a:solidFill>
                            <a:srgbClr val="000000"/>
                          </a:solidFill>
                          <a:latin typeface="Avenir"/>
                        </a:rPr>
                        <a:t>análisis</a:t>
                      </a:r>
                      <a:r>
                        <a:rPr lang="en-US" sz="2148" dirty="0">
                          <a:solidFill>
                            <a:srgbClr val="000000"/>
                          </a:solidFill>
                          <a:latin typeface="Avenir"/>
                        </a:rPr>
                        <a:t> de </a:t>
                      </a:r>
                      <a:r>
                        <a:rPr lang="en-US" sz="2148" dirty="0" err="1">
                          <a:solidFill>
                            <a:srgbClr val="000000"/>
                          </a:solidFill>
                          <a:latin typeface="Avenir"/>
                        </a:rPr>
                        <a:t>fiabilidad</a:t>
                      </a:r>
                      <a:r>
                        <a:rPr lang="en-US" sz="2148" dirty="0">
                          <a:solidFill>
                            <a:srgbClr val="000000"/>
                          </a:solidFill>
                          <a:latin typeface="Avenir"/>
                        </a:rPr>
                        <a:t> y </a:t>
                      </a:r>
                      <a:r>
                        <a:rPr lang="en-US" sz="2148" dirty="0" err="1">
                          <a:solidFill>
                            <a:srgbClr val="000000"/>
                          </a:solidFill>
                          <a:latin typeface="Avenir"/>
                        </a:rPr>
                        <a:t>consistencia</a:t>
                      </a:r>
                      <a:r>
                        <a:rPr lang="en-US" sz="2148" dirty="0">
                          <a:solidFill>
                            <a:srgbClr val="000000"/>
                          </a:solidFill>
                          <a:latin typeface="Avenir"/>
                        </a:rPr>
                        <a:t> interna de </a:t>
                      </a:r>
                      <a:r>
                        <a:rPr lang="en-US" sz="2148" dirty="0" err="1">
                          <a:solidFill>
                            <a:srgbClr val="000000"/>
                          </a:solidFill>
                          <a:latin typeface="Avenir"/>
                        </a:rPr>
                        <a:t>todas</a:t>
                      </a:r>
                      <a:r>
                        <a:rPr lang="en-US" sz="2148" dirty="0">
                          <a:solidFill>
                            <a:srgbClr val="000000"/>
                          </a:solidFill>
                          <a:latin typeface="Avenir"/>
                        </a:rPr>
                        <a:t> la variables: media, IC, DE, ⍵ McDonald's, AVE, FC. Dado que </a:t>
                      </a:r>
                      <a:r>
                        <a:rPr lang="en-US" sz="2148" dirty="0" err="1">
                          <a:solidFill>
                            <a:srgbClr val="000000"/>
                          </a:solidFill>
                          <a:latin typeface="Avenir"/>
                        </a:rPr>
                        <a:t>ω</a:t>
                      </a:r>
                      <a:r>
                        <a:rPr lang="en-US" sz="2148" dirty="0">
                          <a:solidFill>
                            <a:srgbClr val="000000"/>
                          </a:solidFill>
                          <a:latin typeface="Avenir"/>
                        </a:rPr>
                        <a:t> &gt; 0.7, FC &gt;0.7 y VME &gt; 0.5, las variables de </a:t>
                      </a:r>
                      <a:r>
                        <a:rPr lang="en-US" sz="2148" dirty="0" err="1">
                          <a:solidFill>
                            <a:srgbClr val="000000"/>
                          </a:solidFill>
                          <a:latin typeface="Avenir"/>
                        </a:rPr>
                        <a:t>medida</a:t>
                      </a:r>
                      <a:r>
                        <a:rPr lang="en-US" sz="2148" dirty="0">
                          <a:solidFill>
                            <a:srgbClr val="000000"/>
                          </a:solidFill>
                          <a:latin typeface="Avenir"/>
                        </a:rPr>
                        <a:t> </a:t>
                      </a:r>
                      <a:r>
                        <a:rPr lang="en-US" sz="2148" dirty="0" err="1">
                          <a:solidFill>
                            <a:srgbClr val="000000"/>
                          </a:solidFill>
                          <a:latin typeface="Avenir"/>
                        </a:rPr>
                        <a:t>presentaron</a:t>
                      </a:r>
                      <a:r>
                        <a:rPr lang="en-US" sz="2148" dirty="0">
                          <a:solidFill>
                            <a:srgbClr val="000000"/>
                          </a:solidFill>
                          <a:latin typeface="Avenir"/>
                        </a:rPr>
                        <a:t> </a:t>
                      </a:r>
                      <a:r>
                        <a:rPr lang="en-US" sz="2148" dirty="0" err="1">
                          <a:solidFill>
                            <a:srgbClr val="000000"/>
                          </a:solidFill>
                          <a:latin typeface="Avenir"/>
                        </a:rPr>
                        <a:t>indicadores</a:t>
                      </a:r>
                      <a:r>
                        <a:rPr lang="en-US" sz="2148" dirty="0">
                          <a:solidFill>
                            <a:srgbClr val="000000"/>
                          </a:solidFill>
                          <a:latin typeface="Avenir"/>
                        </a:rPr>
                        <a:t> de </a:t>
                      </a:r>
                      <a:r>
                        <a:rPr lang="en-US" sz="2148" dirty="0" err="1">
                          <a:solidFill>
                            <a:srgbClr val="000000"/>
                          </a:solidFill>
                          <a:latin typeface="Avenir"/>
                        </a:rPr>
                        <a:t>fiabilidad</a:t>
                      </a:r>
                      <a:r>
                        <a:rPr lang="en-US" sz="2148" dirty="0">
                          <a:solidFill>
                            <a:srgbClr val="000000"/>
                          </a:solidFill>
                          <a:latin typeface="Avenir"/>
                        </a:rPr>
                        <a:t> y </a:t>
                      </a:r>
                      <a:r>
                        <a:rPr lang="en-US" sz="2148" dirty="0" err="1">
                          <a:solidFill>
                            <a:srgbClr val="000000"/>
                          </a:solidFill>
                          <a:latin typeface="Avenir"/>
                        </a:rPr>
                        <a:t>consistencia</a:t>
                      </a:r>
                      <a:r>
                        <a:rPr lang="en-US" sz="2148" dirty="0">
                          <a:solidFill>
                            <a:srgbClr val="000000"/>
                          </a:solidFill>
                          <a:latin typeface="Avenir"/>
                        </a:rPr>
                        <a:t> interna para </a:t>
                      </a:r>
                      <a:r>
                        <a:rPr lang="en-US" sz="2148" dirty="0" err="1">
                          <a:solidFill>
                            <a:srgbClr val="000000"/>
                          </a:solidFill>
                          <a:latin typeface="Avenir"/>
                        </a:rPr>
                        <a:t>el</a:t>
                      </a:r>
                      <a:r>
                        <a:rPr lang="en-US" sz="2148" dirty="0">
                          <a:solidFill>
                            <a:srgbClr val="000000"/>
                          </a:solidFill>
                          <a:latin typeface="Avenir"/>
                        </a:rPr>
                        <a:t> </a:t>
                      </a:r>
                      <a:r>
                        <a:rPr lang="en-US" sz="2148" dirty="0" err="1">
                          <a:solidFill>
                            <a:srgbClr val="000000"/>
                          </a:solidFill>
                          <a:latin typeface="Avenir"/>
                        </a:rPr>
                        <a:t>análisis</a:t>
                      </a:r>
                      <a:r>
                        <a:rPr lang="en-US" sz="2148" dirty="0">
                          <a:solidFill>
                            <a:srgbClr val="000000"/>
                          </a:solidFill>
                          <a:latin typeface="Avenir"/>
                        </a:rPr>
                        <a:t> SEM</a:t>
                      </a:r>
                      <a:endParaRPr lang="en-US" sz="1100" dirty="0"/>
                    </a:p>
                    <a:p>
                      <a:pPr>
                        <a:lnSpc>
                          <a:spcPts val="3007"/>
                        </a:lnSpc>
                      </a:pPr>
                      <a:endParaRPr lang="en-US" sz="1100" dirty="0"/>
                    </a:p>
                    <a:p>
                      <a:pPr>
                        <a:lnSpc>
                          <a:spcPts val="3007"/>
                        </a:lnSpc>
                      </a:pPr>
                      <a:r>
                        <a:rPr lang="en-US" sz="2148" dirty="0">
                          <a:solidFill>
                            <a:srgbClr val="000000"/>
                          </a:solidFill>
                          <a:latin typeface="Avenir"/>
                        </a:rPr>
                        <a:t>SEM: </a:t>
                      </a:r>
                      <a:r>
                        <a:rPr lang="en-US" sz="2148" dirty="0" err="1">
                          <a:solidFill>
                            <a:srgbClr val="000000"/>
                          </a:solidFill>
                          <a:latin typeface="Avenir"/>
                        </a:rPr>
                        <a:t>estimación</a:t>
                      </a:r>
                      <a:r>
                        <a:rPr lang="en-US" sz="2148" dirty="0">
                          <a:solidFill>
                            <a:srgbClr val="000000"/>
                          </a:solidFill>
                          <a:latin typeface="Avenir"/>
                        </a:rPr>
                        <a:t> </a:t>
                      </a:r>
                      <a:r>
                        <a:rPr lang="en-US" sz="2148" dirty="0" err="1">
                          <a:solidFill>
                            <a:srgbClr val="000000"/>
                          </a:solidFill>
                          <a:latin typeface="Avenir"/>
                        </a:rPr>
                        <a:t>por</a:t>
                      </a:r>
                      <a:r>
                        <a:rPr lang="en-US" sz="2148" dirty="0">
                          <a:solidFill>
                            <a:srgbClr val="000000"/>
                          </a:solidFill>
                          <a:latin typeface="Avenir"/>
                        </a:rPr>
                        <a:t> </a:t>
                      </a:r>
                      <a:r>
                        <a:rPr lang="en-US" sz="2148" dirty="0" err="1">
                          <a:solidFill>
                            <a:srgbClr val="000000"/>
                          </a:solidFill>
                          <a:latin typeface="Avenir"/>
                        </a:rPr>
                        <a:t>máxima</a:t>
                      </a:r>
                      <a:r>
                        <a:rPr lang="en-US" sz="2148" dirty="0">
                          <a:solidFill>
                            <a:srgbClr val="000000"/>
                          </a:solidFill>
                          <a:latin typeface="Avenir"/>
                        </a:rPr>
                        <a:t> </a:t>
                      </a:r>
                      <a:r>
                        <a:rPr lang="en-US" sz="2148" dirty="0" err="1">
                          <a:solidFill>
                            <a:srgbClr val="000000"/>
                          </a:solidFill>
                          <a:latin typeface="Avenir"/>
                        </a:rPr>
                        <a:t>verosimilitud</a:t>
                      </a:r>
                      <a:r>
                        <a:rPr lang="en-US" sz="2148" dirty="0">
                          <a:solidFill>
                            <a:srgbClr val="000000"/>
                          </a:solidFill>
                          <a:latin typeface="Avenir"/>
                        </a:rPr>
                        <a:t>. La </a:t>
                      </a:r>
                      <a:r>
                        <a:rPr lang="en-US" sz="2148" dirty="0" err="1">
                          <a:solidFill>
                            <a:srgbClr val="000000"/>
                          </a:solidFill>
                          <a:latin typeface="Avenir"/>
                        </a:rPr>
                        <a:t>bondad</a:t>
                      </a:r>
                      <a:r>
                        <a:rPr lang="en-US" sz="2148" dirty="0">
                          <a:solidFill>
                            <a:srgbClr val="000000"/>
                          </a:solidFill>
                          <a:latin typeface="Avenir"/>
                        </a:rPr>
                        <a:t> de </a:t>
                      </a:r>
                      <a:r>
                        <a:rPr lang="en-US" sz="2148" dirty="0" err="1">
                          <a:solidFill>
                            <a:srgbClr val="000000"/>
                          </a:solidFill>
                          <a:latin typeface="Avenir"/>
                        </a:rPr>
                        <a:t>ajuste</a:t>
                      </a:r>
                      <a:r>
                        <a:rPr lang="en-US" sz="2148" dirty="0">
                          <a:solidFill>
                            <a:srgbClr val="000000"/>
                          </a:solidFill>
                          <a:latin typeface="Avenir"/>
                        </a:rPr>
                        <a:t> del </a:t>
                      </a:r>
                      <a:r>
                        <a:rPr lang="en-US" sz="2148" dirty="0" err="1">
                          <a:solidFill>
                            <a:srgbClr val="000000"/>
                          </a:solidFill>
                          <a:latin typeface="Avenir"/>
                        </a:rPr>
                        <a:t>modelo</a:t>
                      </a:r>
                      <a:r>
                        <a:rPr lang="en-US" sz="2148" dirty="0">
                          <a:solidFill>
                            <a:srgbClr val="000000"/>
                          </a:solidFill>
                          <a:latin typeface="Avenir"/>
                        </a:rPr>
                        <a:t> se </a:t>
                      </a:r>
                      <a:r>
                        <a:rPr lang="en-US" sz="2148" dirty="0" err="1">
                          <a:solidFill>
                            <a:srgbClr val="000000"/>
                          </a:solidFill>
                          <a:latin typeface="Avenir"/>
                        </a:rPr>
                        <a:t>evaluó</a:t>
                      </a:r>
                      <a:r>
                        <a:rPr lang="en-US" sz="2148" dirty="0">
                          <a:solidFill>
                            <a:srgbClr val="000000"/>
                          </a:solidFill>
                          <a:latin typeface="Avenir"/>
                        </a:rPr>
                        <a:t> con </a:t>
                      </a:r>
                      <a:r>
                        <a:rPr lang="en-US" sz="2148" dirty="0" err="1">
                          <a:solidFill>
                            <a:srgbClr val="000000"/>
                          </a:solidFill>
                          <a:latin typeface="Avenir"/>
                        </a:rPr>
                        <a:t>los</a:t>
                      </a:r>
                      <a:r>
                        <a:rPr lang="en-US" sz="2148" dirty="0">
                          <a:solidFill>
                            <a:srgbClr val="000000"/>
                          </a:solidFill>
                          <a:latin typeface="Avenir"/>
                        </a:rPr>
                        <a:t> </a:t>
                      </a:r>
                      <a:r>
                        <a:rPr lang="en-US" sz="2148" dirty="0" err="1">
                          <a:solidFill>
                            <a:srgbClr val="000000"/>
                          </a:solidFill>
                          <a:latin typeface="Avenir"/>
                        </a:rPr>
                        <a:t>índices</a:t>
                      </a:r>
                      <a:r>
                        <a:rPr lang="en-US" sz="2148" dirty="0">
                          <a:solidFill>
                            <a:srgbClr val="000000"/>
                          </a:solidFill>
                          <a:latin typeface="Avenir"/>
                        </a:rPr>
                        <a:t> </a:t>
                      </a:r>
                      <a:r>
                        <a:rPr lang="en-US" sz="2148" dirty="0" err="1">
                          <a:solidFill>
                            <a:srgbClr val="000000"/>
                          </a:solidFill>
                          <a:latin typeface="Avenir"/>
                        </a:rPr>
                        <a:t>recomendados</a:t>
                      </a:r>
                      <a:r>
                        <a:rPr lang="en-US" sz="2148" dirty="0">
                          <a:solidFill>
                            <a:srgbClr val="000000"/>
                          </a:solidFill>
                          <a:latin typeface="Avenir"/>
                        </a:rPr>
                        <a:t> y </a:t>
                      </a:r>
                      <a:r>
                        <a:rPr lang="en-US" sz="2148" dirty="0" err="1">
                          <a:solidFill>
                            <a:srgbClr val="000000"/>
                          </a:solidFill>
                          <a:latin typeface="Avenir"/>
                        </a:rPr>
                        <a:t>el</a:t>
                      </a:r>
                      <a:r>
                        <a:rPr lang="en-US" sz="2148" dirty="0">
                          <a:solidFill>
                            <a:srgbClr val="000000"/>
                          </a:solidFill>
                          <a:latin typeface="Avenir"/>
                        </a:rPr>
                        <a:t> </a:t>
                      </a:r>
                      <a:r>
                        <a:rPr lang="en-US" sz="2148" dirty="0" err="1">
                          <a:solidFill>
                            <a:srgbClr val="000000"/>
                          </a:solidFill>
                          <a:latin typeface="Avenir"/>
                        </a:rPr>
                        <a:t>modelo</a:t>
                      </a:r>
                      <a:r>
                        <a:rPr lang="en-US" sz="2148" dirty="0">
                          <a:solidFill>
                            <a:srgbClr val="000000"/>
                          </a:solidFill>
                          <a:latin typeface="Avenir"/>
                        </a:rPr>
                        <a:t> </a:t>
                      </a:r>
                      <a:r>
                        <a:rPr lang="en-US" sz="2148" dirty="0" err="1">
                          <a:solidFill>
                            <a:srgbClr val="000000"/>
                          </a:solidFill>
                          <a:latin typeface="Avenir"/>
                        </a:rPr>
                        <a:t>mostró</a:t>
                      </a:r>
                      <a:r>
                        <a:rPr lang="en-US" sz="2148" dirty="0">
                          <a:solidFill>
                            <a:srgbClr val="000000"/>
                          </a:solidFill>
                          <a:latin typeface="Avenir"/>
                        </a:rPr>
                        <a:t> </a:t>
                      </a:r>
                      <a:r>
                        <a:rPr lang="en-US" sz="2148" dirty="0" err="1">
                          <a:solidFill>
                            <a:srgbClr val="000000"/>
                          </a:solidFill>
                          <a:latin typeface="Avenir"/>
                        </a:rPr>
                        <a:t>buena</a:t>
                      </a:r>
                      <a:r>
                        <a:rPr lang="en-US" sz="2148" dirty="0">
                          <a:solidFill>
                            <a:srgbClr val="000000"/>
                          </a:solidFill>
                          <a:latin typeface="Avenir"/>
                        </a:rPr>
                        <a:t> </a:t>
                      </a:r>
                      <a:r>
                        <a:rPr lang="en-US" sz="2148" dirty="0" err="1">
                          <a:solidFill>
                            <a:srgbClr val="000000"/>
                          </a:solidFill>
                          <a:latin typeface="Avenir"/>
                        </a:rPr>
                        <a:t>bondad</a:t>
                      </a:r>
                      <a:r>
                        <a:rPr lang="en-US" sz="2148" dirty="0">
                          <a:solidFill>
                            <a:srgbClr val="000000"/>
                          </a:solidFill>
                          <a:latin typeface="Avenir"/>
                        </a:rPr>
                        <a:t> de </a:t>
                      </a:r>
                      <a:r>
                        <a:rPr lang="en-US" sz="2148" dirty="0" err="1">
                          <a:solidFill>
                            <a:srgbClr val="000000"/>
                          </a:solidFill>
                          <a:latin typeface="Avenir"/>
                        </a:rPr>
                        <a:t>ajuste</a:t>
                      </a:r>
                      <a:r>
                        <a:rPr lang="en-US" sz="2148" dirty="0">
                          <a:solidFill>
                            <a:srgbClr val="000000"/>
                          </a:solidFill>
                          <a:latin typeface="Avenir"/>
                        </a:rPr>
                        <a:t> </a:t>
                      </a:r>
                    </a:p>
                    <a:p>
                      <a:pPr>
                        <a:lnSpc>
                          <a:spcPts val="3007"/>
                        </a:lnSpc>
                      </a:pPr>
                      <a:r>
                        <a:rPr lang="en-US" sz="2148" dirty="0">
                          <a:solidFill>
                            <a:srgbClr val="000000"/>
                          </a:solidFill>
                          <a:latin typeface="Avenir"/>
                        </a:rPr>
                        <a:t>(X2/</a:t>
                      </a:r>
                      <a:r>
                        <a:rPr lang="en-US" sz="2148" dirty="0" err="1">
                          <a:solidFill>
                            <a:srgbClr val="000000"/>
                          </a:solidFill>
                          <a:latin typeface="Avenir"/>
                        </a:rPr>
                        <a:t>gl</a:t>
                      </a:r>
                      <a:r>
                        <a:rPr lang="en-US" sz="2148" dirty="0">
                          <a:solidFill>
                            <a:srgbClr val="000000"/>
                          </a:solidFill>
                          <a:latin typeface="Avenir"/>
                        </a:rPr>
                        <a:t>= 1.46 , CFI= 0.96, TLI=0.96, RMSEA=0.041, SRMR=0.08)</a:t>
                      </a:r>
                    </a:p>
                    <a:p>
                      <a:pPr>
                        <a:lnSpc>
                          <a:spcPts val="3007"/>
                        </a:lnSpc>
                      </a:pPr>
                      <a:r>
                        <a:rPr lang="en-US" sz="2148" dirty="0">
                          <a:solidFill>
                            <a:srgbClr val="000000"/>
                          </a:solidFill>
                          <a:latin typeface="Avenir"/>
                        </a:rPr>
                        <a:t> (X2/</a:t>
                      </a:r>
                      <a:r>
                        <a:rPr lang="en-US" sz="2148" dirty="0" err="1">
                          <a:solidFill>
                            <a:srgbClr val="000000"/>
                          </a:solidFill>
                          <a:latin typeface="Avenir"/>
                        </a:rPr>
                        <a:t>gl</a:t>
                      </a:r>
                      <a:r>
                        <a:rPr lang="en-US" sz="2148" dirty="0">
                          <a:solidFill>
                            <a:srgbClr val="000000"/>
                          </a:solidFill>
                          <a:latin typeface="Avenir"/>
                        </a:rPr>
                        <a:t>= 1.76 , CFI= 0.93, TLI=0.96, RMSEA=0.062, SRMR=0.08)</a:t>
                      </a:r>
                    </a:p>
                    <a:p>
                      <a:pPr>
                        <a:lnSpc>
                          <a:spcPts val="3007"/>
                        </a:lnSpc>
                      </a:pPr>
                      <a:endParaRPr lang="en-US" sz="2148" dirty="0">
                        <a:solidFill>
                          <a:srgbClr val="000000"/>
                        </a:solidFill>
                        <a:latin typeface="Avenir"/>
                      </a:endParaRPr>
                    </a:p>
                    <a:p>
                      <a:pPr>
                        <a:lnSpc>
                          <a:spcPts val="3007"/>
                        </a:lnSpc>
                      </a:pPr>
                      <a:r>
                        <a:rPr lang="en-US" sz="2148" dirty="0">
                          <a:solidFill>
                            <a:srgbClr val="000000"/>
                          </a:solidFill>
                          <a:latin typeface="Avenir"/>
                        </a:rPr>
                        <a:t>Nivel de </a:t>
                      </a:r>
                      <a:r>
                        <a:rPr lang="en-US" sz="2148" dirty="0" err="1">
                          <a:solidFill>
                            <a:srgbClr val="000000"/>
                          </a:solidFill>
                          <a:latin typeface="Avenir"/>
                        </a:rPr>
                        <a:t>significancia</a:t>
                      </a:r>
                      <a:r>
                        <a:rPr lang="en-US" sz="2148" dirty="0">
                          <a:solidFill>
                            <a:srgbClr val="000000"/>
                          </a:solidFill>
                          <a:latin typeface="Avenir"/>
                        </a:rPr>
                        <a:t> </a:t>
                      </a:r>
                      <a:r>
                        <a:rPr lang="en-US" sz="2148" dirty="0" err="1">
                          <a:solidFill>
                            <a:srgbClr val="000000"/>
                          </a:solidFill>
                          <a:latin typeface="Avenir"/>
                        </a:rPr>
                        <a:t>estadística</a:t>
                      </a:r>
                      <a:r>
                        <a:rPr lang="en-US" sz="2148" dirty="0">
                          <a:solidFill>
                            <a:srgbClr val="000000"/>
                          </a:solidFill>
                          <a:latin typeface="Avenir"/>
                        </a:rPr>
                        <a:t> 95% (p &lt; 0.05)</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9901124" y="2917918"/>
            <a:ext cx="8049348" cy="5730149"/>
          </a:xfrm>
          <a:custGeom>
            <a:avLst/>
            <a:gdLst/>
            <a:ahLst/>
            <a:cxnLst/>
            <a:rect l="l" t="t" r="r" b="b"/>
            <a:pathLst>
              <a:path w="8049348" h="5730149">
                <a:moveTo>
                  <a:pt x="0" y="0"/>
                </a:moveTo>
                <a:lnTo>
                  <a:pt x="8049349" y="0"/>
                </a:lnTo>
                <a:lnTo>
                  <a:pt x="8049349" y="5730149"/>
                </a:lnTo>
                <a:lnTo>
                  <a:pt x="0" y="5730149"/>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3561816" y="116499"/>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Análisis estadístico</a:t>
            </a:r>
          </a:p>
        </p:txBody>
      </p:sp>
      <p:sp>
        <p:nvSpPr>
          <p:cNvPr id="10" name="TextBox 10"/>
          <p:cNvSpPr txBox="1"/>
          <p:nvPr/>
        </p:nvSpPr>
        <p:spPr>
          <a:xfrm>
            <a:off x="1367136" y="9532576"/>
            <a:ext cx="3773537" cy="209550"/>
          </a:xfrm>
          <a:prstGeom prst="rect">
            <a:avLst/>
          </a:prstGeom>
        </p:spPr>
        <p:txBody>
          <a:bodyPr lIns="0" tIns="0" rIns="0" bIns="0" rtlCol="0" anchor="t">
            <a:spAutoFit/>
          </a:bodyPr>
          <a:lstStyle/>
          <a:p>
            <a:pPr algn="ctr">
              <a:lnSpc>
                <a:spcPts val="1617"/>
              </a:lnSpc>
              <a:spcBef>
                <a:spcPct val="0"/>
              </a:spcBef>
            </a:pPr>
            <a:r>
              <a:rPr lang="en-US" sz="1348">
                <a:solidFill>
                  <a:srgbClr val="000000"/>
                </a:solidFill>
                <a:latin typeface="Public Sans"/>
              </a:rPr>
              <a:t>(Marsh et al., 2005; Tabachnick and Fidell, 2013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241104"/>
            <a:chOff x="0" y="0"/>
            <a:chExt cx="4883373" cy="590250"/>
          </a:xfrm>
        </p:grpSpPr>
        <p:sp>
          <p:nvSpPr>
            <p:cNvPr id="3" name="Freeform 3"/>
            <p:cNvSpPr/>
            <p:nvPr/>
          </p:nvSpPr>
          <p:spPr>
            <a:xfrm>
              <a:off x="0" y="0"/>
              <a:ext cx="4883373" cy="590250"/>
            </a:xfrm>
            <a:custGeom>
              <a:avLst/>
              <a:gdLst/>
              <a:ahLst/>
              <a:cxnLst/>
              <a:rect l="l" t="t" r="r" b="b"/>
              <a:pathLst>
                <a:path w="4883373" h="590250">
                  <a:moveTo>
                    <a:pt x="0" y="0"/>
                  </a:moveTo>
                  <a:lnTo>
                    <a:pt x="4883373" y="0"/>
                  </a:lnTo>
                  <a:lnTo>
                    <a:pt x="4883373" y="590250"/>
                  </a:lnTo>
                  <a:lnTo>
                    <a:pt x="0" y="590250"/>
                  </a:lnTo>
                  <a:close/>
                </a:path>
              </a:pathLst>
            </a:custGeom>
            <a:solidFill>
              <a:srgbClr val="0088AF"/>
            </a:solidFill>
          </p:spPr>
          <p:txBody>
            <a:bodyPr/>
            <a:lstStyle/>
            <a:p>
              <a:endParaRPr lang="en-GB"/>
            </a:p>
          </p:txBody>
        </p:sp>
        <p:sp>
          <p:nvSpPr>
            <p:cNvPr id="4" name="TextBox 4"/>
            <p:cNvSpPr txBox="1"/>
            <p:nvPr/>
          </p:nvSpPr>
          <p:spPr>
            <a:xfrm>
              <a:off x="0" y="-76200"/>
              <a:ext cx="4883373" cy="66645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aphicFrame>
        <p:nvGraphicFramePr>
          <p:cNvPr id="7" name="Table 7"/>
          <p:cNvGraphicFramePr>
            <a:graphicFrameLocks noGrp="1"/>
          </p:cNvGraphicFramePr>
          <p:nvPr>
            <p:extLst>
              <p:ext uri="{D42A27DB-BD31-4B8C-83A1-F6EECF244321}">
                <p14:modId xmlns:p14="http://schemas.microsoft.com/office/powerpoint/2010/main" val="2875515724"/>
              </p:ext>
            </p:extLst>
          </p:nvPr>
        </p:nvGraphicFramePr>
        <p:xfrm>
          <a:off x="902279" y="4146083"/>
          <a:ext cx="7412189" cy="5523811"/>
        </p:xfrm>
        <a:graphic>
          <a:graphicData uri="http://schemas.openxmlformats.org/drawingml/2006/table">
            <a:tbl>
              <a:tblPr/>
              <a:tblGrid>
                <a:gridCol w="7412189">
                  <a:extLst>
                    <a:ext uri="{9D8B030D-6E8A-4147-A177-3AD203B41FA5}">
                      <a16:colId xmlns:a16="http://schemas.microsoft.com/office/drawing/2014/main" val="20000"/>
                    </a:ext>
                  </a:extLst>
                </a:gridCol>
              </a:tblGrid>
              <a:tr h="1311721">
                <a:tc>
                  <a:txBody>
                    <a:bodyPr/>
                    <a:lstStyle/>
                    <a:p>
                      <a:pPr algn="ctr">
                        <a:lnSpc>
                          <a:spcPts val="4267"/>
                        </a:lnSpc>
                        <a:defRPr/>
                      </a:pPr>
                      <a:r>
                        <a:rPr lang="en-US" sz="3048">
                          <a:solidFill>
                            <a:srgbClr val="000000"/>
                          </a:solidFill>
                          <a:latin typeface="Avenir Bold"/>
                        </a:rPr>
                        <a:t>Regresión logísitca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extLst>
                  <a:ext uri="{0D108BD9-81ED-4DB2-BD59-A6C34878D82A}">
                    <a16:rowId xmlns:a16="http://schemas.microsoft.com/office/drawing/2014/main" val="10000"/>
                  </a:ext>
                </a:extLst>
              </a:tr>
              <a:tr h="4212090">
                <a:tc>
                  <a:txBody>
                    <a:bodyPr/>
                    <a:lstStyle/>
                    <a:p>
                      <a:pPr algn="l">
                        <a:lnSpc>
                          <a:spcPts val="3007"/>
                        </a:lnSpc>
                        <a:defRPr/>
                      </a:pPr>
                      <a:r>
                        <a:rPr lang="en-US" sz="2148" dirty="0">
                          <a:solidFill>
                            <a:srgbClr val="000000"/>
                          </a:solidFill>
                          <a:latin typeface="Avenir"/>
                        </a:rPr>
                        <a:t>El </a:t>
                      </a:r>
                      <a:r>
                        <a:rPr lang="en-US" sz="2148" dirty="0" err="1">
                          <a:solidFill>
                            <a:srgbClr val="000000"/>
                          </a:solidFill>
                          <a:latin typeface="Avenir"/>
                        </a:rPr>
                        <a:t>modelo</a:t>
                      </a:r>
                      <a:r>
                        <a:rPr lang="en-US" sz="2148" dirty="0">
                          <a:solidFill>
                            <a:srgbClr val="000000"/>
                          </a:solidFill>
                          <a:latin typeface="Avenir"/>
                        </a:rPr>
                        <a:t> de </a:t>
                      </a:r>
                      <a:r>
                        <a:rPr lang="en-US" sz="2148" dirty="0" err="1">
                          <a:solidFill>
                            <a:srgbClr val="000000"/>
                          </a:solidFill>
                          <a:latin typeface="Avenir"/>
                        </a:rPr>
                        <a:t>regresión</a:t>
                      </a:r>
                      <a:r>
                        <a:rPr lang="en-US" sz="2148" dirty="0">
                          <a:solidFill>
                            <a:srgbClr val="000000"/>
                          </a:solidFill>
                          <a:latin typeface="Avenir"/>
                        </a:rPr>
                        <a:t> </a:t>
                      </a:r>
                      <a:r>
                        <a:rPr lang="en-US" sz="2148" dirty="0" err="1">
                          <a:solidFill>
                            <a:srgbClr val="000000"/>
                          </a:solidFill>
                          <a:latin typeface="Avenir"/>
                        </a:rPr>
                        <a:t>logística</a:t>
                      </a:r>
                      <a:r>
                        <a:rPr lang="en-US" sz="2148" dirty="0">
                          <a:solidFill>
                            <a:srgbClr val="000000"/>
                          </a:solidFill>
                          <a:latin typeface="Avenir"/>
                        </a:rPr>
                        <a:t> </a:t>
                      </a:r>
                      <a:r>
                        <a:rPr lang="en-US" sz="2148" dirty="0" err="1">
                          <a:solidFill>
                            <a:srgbClr val="000000"/>
                          </a:solidFill>
                          <a:latin typeface="Avenir"/>
                        </a:rPr>
                        <a:t>permite</a:t>
                      </a:r>
                      <a:r>
                        <a:rPr lang="en-US" sz="2148" dirty="0">
                          <a:solidFill>
                            <a:srgbClr val="000000"/>
                          </a:solidFill>
                          <a:latin typeface="Avenir"/>
                        </a:rPr>
                        <a:t> </a:t>
                      </a:r>
                      <a:r>
                        <a:rPr lang="en-US" sz="2148" dirty="0" err="1">
                          <a:solidFill>
                            <a:srgbClr val="000000"/>
                          </a:solidFill>
                          <a:latin typeface="Avenir"/>
                        </a:rPr>
                        <a:t>relacionar</a:t>
                      </a:r>
                      <a:r>
                        <a:rPr lang="en-US" sz="2148" dirty="0">
                          <a:solidFill>
                            <a:srgbClr val="000000"/>
                          </a:solidFill>
                          <a:latin typeface="Avenir"/>
                        </a:rPr>
                        <a:t> </a:t>
                      </a:r>
                      <a:r>
                        <a:rPr lang="en-US" sz="2148" dirty="0" err="1">
                          <a:solidFill>
                            <a:srgbClr val="000000"/>
                          </a:solidFill>
                          <a:latin typeface="Avenir"/>
                        </a:rPr>
                        <a:t>una</a:t>
                      </a:r>
                      <a:r>
                        <a:rPr lang="en-US" sz="2148" dirty="0">
                          <a:solidFill>
                            <a:srgbClr val="000000"/>
                          </a:solidFill>
                          <a:latin typeface="Avenir"/>
                        </a:rPr>
                        <a:t> variable </a:t>
                      </a:r>
                      <a:r>
                        <a:rPr lang="en-US" sz="2148" dirty="0" err="1">
                          <a:solidFill>
                            <a:srgbClr val="000000"/>
                          </a:solidFill>
                          <a:latin typeface="Avenir"/>
                        </a:rPr>
                        <a:t>dependiente</a:t>
                      </a:r>
                      <a:r>
                        <a:rPr lang="en-US" sz="2148" dirty="0">
                          <a:solidFill>
                            <a:srgbClr val="000000"/>
                          </a:solidFill>
                          <a:latin typeface="Avenir"/>
                        </a:rPr>
                        <a:t> </a:t>
                      </a:r>
                      <a:r>
                        <a:rPr lang="en-US" sz="2148" dirty="0" err="1">
                          <a:solidFill>
                            <a:srgbClr val="000000"/>
                          </a:solidFill>
                          <a:latin typeface="Avenir"/>
                        </a:rPr>
                        <a:t>dicotómica</a:t>
                      </a:r>
                      <a:r>
                        <a:rPr lang="en-US" sz="2148" dirty="0">
                          <a:solidFill>
                            <a:srgbClr val="000000"/>
                          </a:solidFill>
                          <a:latin typeface="Avenir"/>
                        </a:rPr>
                        <a:t> (</a:t>
                      </a:r>
                      <a:r>
                        <a:rPr lang="en-US" sz="2148" dirty="0" err="1">
                          <a:solidFill>
                            <a:srgbClr val="000000"/>
                          </a:solidFill>
                          <a:latin typeface="Avenir"/>
                        </a:rPr>
                        <a:t>susceptibilidad</a:t>
                      </a:r>
                      <a:r>
                        <a:rPr lang="en-US" sz="2148" dirty="0">
                          <a:solidFill>
                            <a:srgbClr val="000000"/>
                          </a:solidFill>
                          <a:latin typeface="Avenir"/>
                        </a:rPr>
                        <a:t> al </a:t>
                      </a:r>
                      <a:r>
                        <a:rPr lang="en-US" sz="2148" dirty="0" err="1">
                          <a:solidFill>
                            <a:srgbClr val="000000"/>
                          </a:solidFill>
                          <a:latin typeface="Avenir"/>
                        </a:rPr>
                        <a:t>dopaje</a:t>
                      </a:r>
                      <a:r>
                        <a:rPr lang="en-US" sz="2148" dirty="0">
                          <a:solidFill>
                            <a:srgbClr val="000000"/>
                          </a:solidFill>
                          <a:latin typeface="Avenir"/>
                        </a:rPr>
                        <a:t>) con </a:t>
                      </a:r>
                      <a:r>
                        <a:rPr lang="en-US" sz="2148" dirty="0" err="1">
                          <a:solidFill>
                            <a:srgbClr val="000000"/>
                          </a:solidFill>
                          <a:latin typeface="Avenir"/>
                        </a:rPr>
                        <a:t>una</a:t>
                      </a:r>
                      <a:r>
                        <a:rPr lang="en-US" sz="2148" dirty="0">
                          <a:solidFill>
                            <a:srgbClr val="000000"/>
                          </a:solidFill>
                          <a:latin typeface="Avenir"/>
                        </a:rPr>
                        <a:t> o </a:t>
                      </a:r>
                      <a:r>
                        <a:rPr lang="en-US" sz="2148" dirty="0" err="1">
                          <a:solidFill>
                            <a:srgbClr val="000000"/>
                          </a:solidFill>
                          <a:latin typeface="Avenir"/>
                        </a:rPr>
                        <a:t>más</a:t>
                      </a:r>
                      <a:r>
                        <a:rPr lang="en-US" sz="2148" dirty="0">
                          <a:solidFill>
                            <a:srgbClr val="000000"/>
                          </a:solidFill>
                          <a:latin typeface="Avenir"/>
                        </a:rPr>
                        <a:t> variables </a:t>
                      </a:r>
                      <a:r>
                        <a:rPr lang="en-US" sz="2148" dirty="0" err="1">
                          <a:solidFill>
                            <a:srgbClr val="000000"/>
                          </a:solidFill>
                          <a:latin typeface="Avenir"/>
                        </a:rPr>
                        <a:t>independientes</a:t>
                      </a:r>
                      <a:r>
                        <a:rPr lang="en-US" sz="2148" dirty="0">
                          <a:solidFill>
                            <a:srgbClr val="000000"/>
                          </a:solidFill>
                          <a:latin typeface="Avenir"/>
                        </a:rPr>
                        <a:t> </a:t>
                      </a:r>
                      <a:r>
                        <a:rPr lang="en-US" sz="2148" dirty="0" err="1">
                          <a:solidFill>
                            <a:srgbClr val="000000"/>
                          </a:solidFill>
                          <a:latin typeface="Avenir"/>
                        </a:rPr>
                        <a:t>cuantitativas</a:t>
                      </a:r>
                      <a:r>
                        <a:rPr lang="en-US" sz="2148" dirty="0">
                          <a:solidFill>
                            <a:srgbClr val="000000"/>
                          </a:solidFill>
                          <a:latin typeface="Avenir"/>
                        </a:rPr>
                        <a:t> y/o </a:t>
                      </a:r>
                      <a:r>
                        <a:rPr lang="en-US" sz="2148" dirty="0" err="1">
                          <a:solidFill>
                            <a:srgbClr val="000000"/>
                          </a:solidFill>
                          <a:latin typeface="Avenir"/>
                        </a:rPr>
                        <a:t>cualitativas</a:t>
                      </a:r>
                      <a:r>
                        <a:rPr lang="en-US" sz="2148" dirty="0">
                          <a:solidFill>
                            <a:srgbClr val="000000"/>
                          </a:solidFill>
                          <a:latin typeface="Avenir"/>
                        </a:rPr>
                        <a:t> (21)</a:t>
                      </a:r>
                      <a:endParaRPr lang="en-US" sz="1100" dirty="0"/>
                    </a:p>
                    <a:p>
                      <a:pPr>
                        <a:lnSpc>
                          <a:spcPts val="3007"/>
                        </a:lnSpc>
                      </a:pPr>
                      <a:endParaRPr lang="en-US" sz="1100" dirty="0"/>
                    </a:p>
                    <a:p>
                      <a:pPr>
                        <a:lnSpc>
                          <a:spcPts val="3007"/>
                        </a:lnSpc>
                      </a:pPr>
                      <a:r>
                        <a:rPr lang="en-US" sz="2148" dirty="0">
                          <a:solidFill>
                            <a:srgbClr val="000000"/>
                          </a:solidFill>
                          <a:latin typeface="Avenir"/>
                        </a:rPr>
                        <a:t>El </a:t>
                      </a:r>
                      <a:r>
                        <a:rPr lang="en-US" sz="2148" dirty="0" err="1">
                          <a:solidFill>
                            <a:srgbClr val="000000"/>
                          </a:solidFill>
                          <a:latin typeface="Avenir"/>
                        </a:rPr>
                        <a:t>modelo</a:t>
                      </a:r>
                      <a:r>
                        <a:rPr lang="en-US" sz="2148" dirty="0">
                          <a:solidFill>
                            <a:srgbClr val="000000"/>
                          </a:solidFill>
                          <a:latin typeface="Avenir"/>
                        </a:rPr>
                        <a:t> </a:t>
                      </a:r>
                      <a:r>
                        <a:rPr lang="en-US" sz="2148" dirty="0" err="1">
                          <a:solidFill>
                            <a:srgbClr val="000000"/>
                          </a:solidFill>
                          <a:latin typeface="Avenir"/>
                        </a:rPr>
                        <a:t>predice</a:t>
                      </a:r>
                      <a:r>
                        <a:rPr lang="en-US" sz="2148" dirty="0">
                          <a:solidFill>
                            <a:srgbClr val="000000"/>
                          </a:solidFill>
                          <a:latin typeface="Avenir"/>
                        </a:rPr>
                        <a:t> con </a:t>
                      </a:r>
                      <a:r>
                        <a:rPr lang="en-US" sz="2148" dirty="0" err="1">
                          <a:solidFill>
                            <a:srgbClr val="000000"/>
                          </a:solidFill>
                          <a:latin typeface="Avenir"/>
                        </a:rPr>
                        <a:t>éxito</a:t>
                      </a:r>
                      <a:r>
                        <a:rPr lang="en-US" sz="2148" dirty="0">
                          <a:solidFill>
                            <a:srgbClr val="000000"/>
                          </a:solidFill>
                          <a:latin typeface="Avenir"/>
                        </a:rPr>
                        <a:t> </a:t>
                      </a:r>
                      <a:r>
                        <a:rPr lang="en-US" sz="2148" dirty="0" err="1">
                          <a:solidFill>
                            <a:srgbClr val="000000"/>
                          </a:solidFill>
                          <a:latin typeface="Avenir"/>
                        </a:rPr>
                        <a:t>el</a:t>
                      </a:r>
                      <a:r>
                        <a:rPr lang="en-US" sz="2148" dirty="0">
                          <a:solidFill>
                            <a:srgbClr val="000000"/>
                          </a:solidFill>
                          <a:latin typeface="Avenir"/>
                        </a:rPr>
                        <a:t> 74,1% de </a:t>
                      </a:r>
                      <a:r>
                        <a:rPr lang="en-US" sz="2148" dirty="0" err="1">
                          <a:solidFill>
                            <a:srgbClr val="000000"/>
                          </a:solidFill>
                          <a:latin typeface="Avenir"/>
                        </a:rPr>
                        <a:t>los</a:t>
                      </a:r>
                      <a:r>
                        <a:rPr lang="en-US" sz="2148" dirty="0">
                          <a:solidFill>
                            <a:srgbClr val="000000"/>
                          </a:solidFill>
                          <a:latin typeface="Avenir"/>
                        </a:rPr>
                        <a:t> </a:t>
                      </a:r>
                      <a:r>
                        <a:rPr lang="en-US" sz="2148" dirty="0" err="1">
                          <a:solidFill>
                            <a:srgbClr val="000000"/>
                          </a:solidFill>
                          <a:latin typeface="Avenir"/>
                        </a:rPr>
                        <a:t>casos</a:t>
                      </a:r>
                      <a:r>
                        <a:rPr lang="en-US" sz="2148" dirty="0">
                          <a:solidFill>
                            <a:srgbClr val="000000"/>
                          </a:solidFill>
                          <a:latin typeface="Avenir"/>
                        </a:rPr>
                        <a:t> (</a:t>
                      </a:r>
                      <a:r>
                        <a:rPr lang="en-US" sz="2148" dirty="0" err="1">
                          <a:solidFill>
                            <a:srgbClr val="000000"/>
                          </a:solidFill>
                          <a:latin typeface="Avenir"/>
                        </a:rPr>
                        <a:t>clasifica</a:t>
                      </a:r>
                      <a:r>
                        <a:rPr lang="en-US" sz="2148" dirty="0">
                          <a:solidFill>
                            <a:srgbClr val="000000"/>
                          </a:solidFill>
                          <a:latin typeface="Avenir"/>
                        </a:rPr>
                        <a:t> con </a:t>
                      </a:r>
                      <a:r>
                        <a:rPr lang="en-US" sz="2148" dirty="0" err="1">
                          <a:solidFill>
                            <a:srgbClr val="000000"/>
                          </a:solidFill>
                          <a:latin typeface="Avenir"/>
                        </a:rPr>
                        <a:t>éxito</a:t>
                      </a:r>
                      <a:r>
                        <a:rPr lang="en-US" sz="2148" dirty="0">
                          <a:solidFill>
                            <a:srgbClr val="000000"/>
                          </a:solidFill>
                          <a:latin typeface="Avenir"/>
                        </a:rPr>
                        <a:t> </a:t>
                      </a:r>
                      <a:r>
                        <a:rPr lang="en-US" sz="2148" dirty="0" err="1">
                          <a:solidFill>
                            <a:srgbClr val="000000"/>
                          </a:solidFill>
                          <a:latin typeface="Avenir"/>
                        </a:rPr>
                        <a:t>el</a:t>
                      </a:r>
                      <a:r>
                        <a:rPr lang="en-US" sz="2148" dirty="0">
                          <a:solidFill>
                            <a:srgbClr val="000000"/>
                          </a:solidFill>
                          <a:latin typeface="Avenir"/>
                        </a:rPr>
                        <a:t> 75,9% de </a:t>
                      </a:r>
                      <a:r>
                        <a:rPr lang="en-US" sz="2148" dirty="0" err="1">
                          <a:solidFill>
                            <a:srgbClr val="000000"/>
                          </a:solidFill>
                          <a:latin typeface="Avenir"/>
                        </a:rPr>
                        <a:t>los</a:t>
                      </a:r>
                      <a:r>
                        <a:rPr lang="en-US" sz="2148" dirty="0">
                          <a:solidFill>
                            <a:srgbClr val="000000"/>
                          </a:solidFill>
                          <a:latin typeface="Avenir"/>
                        </a:rPr>
                        <a:t> </a:t>
                      </a:r>
                      <a:r>
                        <a:rPr lang="en-US" sz="2148" dirty="0" err="1">
                          <a:solidFill>
                            <a:srgbClr val="000000"/>
                          </a:solidFill>
                          <a:latin typeface="Avenir"/>
                        </a:rPr>
                        <a:t>casos</a:t>
                      </a:r>
                      <a:r>
                        <a:rPr lang="en-US" sz="2148" dirty="0">
                          <a:solidFill>
                            <a:srgbClr val="000000"/>
                          </a:solidFill>
                          <a:latin typeface="Avenir"/>
                        </a:rPr>
                        <a:t> ‘no </a:t>
                      </a:r>
                      <a:r>
                        <a:rPr lang="en-US" sz="2148" dirty="0" err="1">
                          <a:solidFill>
                            <a:srgbClr val="000000"/>
                          </a:solidFill>
                          <a:latin typeface="Avenir"/>
                        </a:rPr>
                        <a:t>susceptibles</a:t>
                      </a:r>
                      <a:r>
                        <a:rPr lang="en-US" sz="2148" dirty="0">
                          <a:solidFill>
                            <a:srgbClr val="000000"/>
                          </a:solidFill>
                          <a:latin typeface="Avenir"/>
                        </a:rPr>
                        <a:t> al </a:t>
                      </a:r>
                      <a:r>
                        <a:rPr lang="en-US" sz="2148" dirty="0" err="1">
                          <a:solidFill>
                            <a:srgbClr val="000000"/>
                          </a:solidFill>
                          <a:latin typeface="Avenir"/>
                        </a:rPr>
                        <a:t>dopaje</a:t>
                      </a:r>
                      <a:r>
                        <a:rPr lang="en-US" sz="2148" dirty="0">
                          <a:solidFill>
                            <a:srgbClr val="000000"/>
                          </a:solidFill>
                          <a:latin typeface="Avenir"/>
                        </a:rPr>
                        <a:t>’ y </a:t>
                      </a:r>
                      <a:r>
                        <a:rPr lang="en-US" sz="2148" dirty="0" err="1">
                          <a:solidFill>
                            <a:srgbClr val="000000"/>
                          </a:solidFill>
                          <a:latin typeface="Avenir"/>
                        </a:rPr>
                        <a:t>el</a:t>
                      </a:r>
                      <a:r>
                        <a:rPr lang="en-US" sz="2148" dirty="0">
                          <a:solidFill>
                            <a:srgbClr val="000000"/>
                          </a:solidFill>
                          <a:latin typeface="Avenir"/>
                        </a:rPr>
                        <a:t> 70,3% de </a:t>
                      </a:r>
                      <a:r>
                        <a:rPr lang="en-US" sz="2148" dirty="0" err="1">
                          <a:solidFill>
                            <a:srgbClr val="000000"/>
                          </a:solidFill>
                          <a:latin typeface="Avenir"/>
                        </a:rPr>
                        <a:t>los</a:t>
                      </a:r>
                      <a:r>
                        <a:rPr lang="en-US" sz="2148" dirty="0">
                          <a:solidFill>
                            <a:srgbClr val="000000"/>
                          </a:solidFill>
                          <a:latin typeface="Avenir"/>
                        </a:rPr>
                        <a:t> </a:t>
                      </a:r>
                      <a:r>
                        <a:rPr lang="en-US" sz="2148" dirty="0" err="1">
                          <a:solidFill>
                            <a:srgbClr val="000000"/>
                          </a:solidFill>
                          <a:latin typeface="Avenir"/>
                        </a:rPr>
                        <a:t>casos</a:t>
                      </a:r>
                      <a:r>
                        <a:rPr lang="en-US" sz="2148" dirty="0">
                          <a:solidFill>
                            <a:srgbClr val="000000"/>
                          </a:solidFill>
                          <a:latin typeface="Avenir"/>
                        </a:rPr>
                        <a:t> ‘</a:t>
                      </a:r>
                      <a:r>
                        <a:rPr lang="en-US" sz="2148" dirty="0" err="1">
                          <a:solidFill>
                            <a:srgbClr val="000000"/>
                          </a:solidFill>
                          <a:latin typeface="Avenir"/>
                        </a:rPr>
                        <a:t>susceptibles</a:t>
                      </a:r>
                      <a:r>
                        <a:rPr lang="en-US" sz="2148" dirty="0">
                          <a:solidFill>
                            <a:srgbClr val="000000"/>
                          </a:solidFill>
                          <a:latin typeface="Avenir"/>
                        </a:rPr>
                        <a:t> al </a:t>
                      </a:r>
                      <a:r>
                        <a:rPr lang="en-US" sz="2148" dirty="0" err="1">
                          <a:solidFill>
                            <a:srgbClr val="000000"/>
                          </a:solidFill>
                          <a:latin typeface="Avenir"/>
                        </a:rPr>
                        <a:t>dopaje</a:t>
                      </a:r>
                      <a:r>
                        <a:rPr lang="en-US" sz="2148" dirty="0">
                          <a:solidFill>
                            <a:srgbClr val="000000"/>
                          </a:solidFill>
                          <a:latin typeface="Avenir"/>
                        </a:rPr>
                        <a:t>’)</a:t>
                      </a:r>
                    </a:p>
                    <a:p>
                      <a:pPr>
                        <a:lnSpc>
                          <a:spcPts val="3007"/>
                        </a:lnSpc>
                      </a:pPr>
                      <a:endParaRPr lang="en-US" sz="2148" dirty="0">
                        <a:solidFill>
                          <a:srgbClr val="000000"/>
                        </a:solidFill>
                        <a:latin typeface="Aven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9670648" y="4324484"/>
            <a:ext cx="2185246" cy="1074500"/>
            <a:chOff x="0" y="0"/>
            <a:chExt cx="655721" cy="322422"/>
          </a:xfrm>
        </p:grpSpPr>
        <p:sp>
          <p:nvSpPr>
            <p:cNvPr id="9" name="Freeform 9"/>
            <p:cNvSpPr/>
            <p:nvPr/>
          </p:nvSpPr>
          <p:spPr>
            <a:xfrm>
              <a:off x="0" y="0"/>
              <a:ext cx="655721" cy="322422"/>
            </a:xfrm>
            <a:custGeom>
              <a:avLst/>
              <a:gdLst/>
              <a:ahLst/>
              <a:cxnLst/>
              <a:rect l="l" t="t" r="r" b="b"/>
              <a:pathLst>
                <a:path w="655721" h="322422">
                  <a:moveTo>
                    <a:pt x="127541" y="0"/>
                  </a:moveTo>
                  <a:lnTo>
                    <a:pt x="528180" y="0"/>
                  </a:lnTo>
                  <a:cubicBezTo>
                    <a:pt x="562006" y="0"/>
                    <a:pt x="594446" y="13437"/>
                    <a:pt x="618365" y="37356"/>
                  </a:cubicBezTo>
                  <a:cubicBezTo>
                    <a:pt x="642284" y="61275"/>
                    <a:pt x="655721" y="93715"/>
                    <a:pt x="655721" y="127541"/>
                  </a:cubicBezTo>
                  <a:lnTo>
                    <a:pt x="655721" y="194881"/>
                  </a:lnTo>
                  <a:cubicBezTo>
                    <a:pt x="655721" y="265320"/>
                    <a:pt x="598619" y="322422"/>
                    <a:pt x="528180" y="322422"/>
                  </a:cubicBezTo>
                  <a:lnTo>
                    <a:pt x="127541" y="322422"/>
                  </a:lnTo>
                  <a:cubicBezTo>
                    <a:pt x="93715" y="322422"/>
                    <a:pt x="61275" y="308985"/>
                    <a:pt x="37356" y="285066"/>
                  </a:cubicBezTo>
                  <a:cubicBezTo>
                    <a:pt x="13437" y="261148"/>
                    <a:pt x="0" y="228707"/>
                    <a:pt x="0" y="194881"/>
                  </a:cubicBezTo>
                  <a:lnTo>
                    <a:pt x="0" y="127541"/>
                  </a:lnTo>
                  <a:cubicBezTo>
                    <a:pt x="0" y="93715"/>
                    <a:pt x="13437" y="61275"/>
                    <a:pt x="37356" y="37356"/>
                  </a:cubicBezTo>
                  <a:cubicBezTo>
                    <a:pt x="61275" y="13437"/>
                    <a:pt x="93715" y="0"/>
                    <a:pt x="127541" y="0"/>
                  </a:cubicBezTo>
                  <a:close/>
                </a:path>
              </a:pathLst>
            </a:custGeom>
            <a:solidFill>
              <a:srgbClr val="E6D4BA"/>
            </a:solidFill>
          </p:spPr>
          <p:txBody>
            <a:bodyPr/>
            <a:lstStyle/>
            <a:p>
              <a:endParaRPr lang="en-GB"/>
            </a:p>
          </p:txBody>
        </p:sp>
        <p:sp>
          <p:nvSpPr>
            <p:cNvPr id="10" name="TextBox 10"/>
            <p:cNvSpPr txBox="1"/>
            <p:nvPr/>
          </p:nvSpPr>
          <p:spPr>
            <a:xfrm>
              <a:off x="0" y="-9525"/>
              <a:ext cx="655721" cy="331947"/>
            </a:xfrm>
            <a:prstGeom prst="rect">
              <a:avLst/>
            </a:prstGeom>
          </p:spPr>
          <p:txBody>
            <a:bodyPr lIns="62702" tIns="62702" rIns="62702" bIns="62702" rtlCol="0" anchor="ctr"/>
            <a:lstStyle/>
            <a:p>
              <a:pPr algn="ctr">
                <a:lnSpc>
                  <a:spcPts val="2565"/>
                </a:lnSpc>
              </a:pPr>
              <a:r>
                <a:rPr lang="en-US" sz="2138">
                  <a:solidFill>
                    <a:srgbClr val="000000"/>
                  </a:solidFill>
                  <a:latin typeface="Public Sans"/>
                </a:rPr>
                <a:t>Susceptibilidad</a:t>
              </a:r>
            </a:p>
            <a:p>
              <a:pPr algn="ctr">
                <a:lnSpc>
                  <a:spcPts val="2565"/>
                </a:lnSpc>
              </a:pPr>
              <a:r>
                <a:rPr lang="en-US" sz="2138">
                  <a:solidFill>
                    <a:srgbClr val="000000"/>
                  </a:solidFill>
                  <a:latin typeface="Public Sans"/>
                </a:rPr>
                <a:t>al dopaje</a:t>
              </a:r>
            </a:p>
          </p:txBody>
        </p:sp>
      </p:grpSp>
      <p:sp>
        <p:nvSpPr>
          <p:cNvPr id="11" name="Freeform 11"/>
          <p:cNvSpPr/>
          <p:nvPr/>
        </p:nvSpPr>
        <p:spPr>
          <a:xfrm>
            <a:off x="12144325" y="4626119"/>
            <a:ext cx="871166" cy="507454"/>
          </a:xfrm>
          <a:custGeom>
            <a:avLst/>
            <a:gdLst/>
            <a:ahLst/>
            <a:cxnLst/>
            <a:rect l="l" t="t" r="r" b="b"/>
            <a:pathLst>
              <a:path w="871166" h="507454">
                <a:moveTo>
                  <a:pt x="0" y="0"/>
                </a:moveTo>
                <a:lnTo>
                  <a:pt x="871166" y="0"/>
                </a:lnTo>
                <a:lnTo>
                  <a:pt x="871166" y="507454"/>
                </a:lnTo>
                <a:lnTo>
                  <a:pt x="0" y="5074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2" name="Group 12"/>
          <p:cNvGrpSpPr/>
          <p:nvPr/>
        </p:nvGrpSpPr>
        <p:grpSpPr>
          <a:xfrm>
            <a:off x="13301241" y="4324484"/>
            <a:ext cx="2529358" cy="1110723"/>
            <a:chOff x="0" y="0"/>
            <a:chExt cx="758978" cy="333292"/>
          </a:xfrm>
        </p:grpSpPr>
        <p:sp>
          <p:nvSpPr>
            <p:cNvPr id="13" name="Freeform 13"/>
            <p:cNvSpPr/>
            <p:nvPr/>
          </p:nvSpPr>
          <p:spPr>
            <a:xfrm>
              <a:off x="0" y="0"/>
              <a:ext cx="758978" cy="333292"/>
            </a:xfrm>
            <a:custGeom>
              <a:avLst/>
              <a:gdLst/>
              <a:ahLst/>
              <a:cxnLst/>
              <a:rect l="l" t="t" r="r" b="b"/>
              <a:pathLst>
                <a:path w="758978" h="333292">
                  <a:moveTo>
                    <a:pt x="110190" y="0"/>
                  </a:moveTo>
                  <a:lnTo>
                    <a:pt x="648788" y="0"/>
                  </a:lnTo>
                  <a:cubicBezTo>
                    <a:pt x="709644" y="0"/>
                    <a:pt x="758978" y="49334"/>
                    <a:pt x="758978" y="110190"/>
                  </a:cubicBezTo>
                  <a:lnTo>
                    <a:pt x="758978" y="223102"/>
                  </a:lnTo>
                  <a:cubicBezTo>
                    <a:pt x="758978" y="283958"/>
                    <a:pt x="709644" y="333292"/>
                    <a:pt x="648788" y="333292"/>
                  </a:cubicBezTo>
                  <a:lnTo>
                    <a:pt x="110190" y="333292"/>
                  </a:lnTo>
                  <a:cubicBezTo>
                    <a:pt x="49334" y="333292"/>
                    <a:pt x="0" y="283958"/>
                    <a:pt x="0" y="223102"/>
                  </a:cubicBezTo>
                  <a:lnTo>
                    <a:pt x="0" y="110190"/>
                  </a:lnTo>
                  <a:cubicBezTo>
                    <a:pt x="0" y="49334"/>
                    <a:pt x="49334" y="0"/>
                    <a:pt x="110190" y="0"/>
                  </a:cubicBezTo>
                  <a:close/>
                </a:path>
              </a:pathLst>
            </a:custGeom>
            <a:solidFill>
              <a:srgbClr val="DDBABA"/>
            </a:solidFill>
          </p:spPr>
          <p:txBody>
            <a:bodyPr/>
            <a:lstStyle/>
            <a:p>
              <a:endParaRPr lang="en-GB"/>
            </a:p>
          </p:txBody>
        </p:sp>
        <p:sp>
          <p:nvSpPr>
            <p:cNvPr id="14" name="TextBox 14"/>
            <p:cNvSpPr txBox="1"/>
            <p:nvPr/>
          </p:nvSpPr>
          <p:spPr>
            <a:xfrm>
              <a:off x="0" y="-9525"/>
              <a:ext cx="758978"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Desconexión</a:t>
              </a:r>
              <a:r>
                <a:rPr lang="en-US" sz="1738">
                  <a:solidFill>
                    <a:srgbClr val="000000"/>
                  </a:solidFill>
                  <a:latin typeface="Public Sans Bold"/>
                </a:rPr>
                <a:t> MORAL</a:t>
              </a:r>
            </a:p>
          </p:txBody>
        </p:sp>
      </p:grpSp>
      <p:sp>
        <p:nvSpPr>
          <p:cNvPr id="15" name="Freeform 15"/>
          <p:cNvSpPr/>
          <p:nvPr/>
        </p:nvSpPr>
        <p:spPr>
          <a:xfrm>
            <a:off x="16137606" y="4618654"/>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6" name="Group 16"/>
          <p:cNvGrpSpPr/>
          <p:nvPr/>
        </p:nvGrpSpPr>
        <p:grpSpPr>
          <a:xfrm>
            <a:off x="9379445" y="5746553"/>
            <a:ext cx="2531432" cy="1212149"/>
            <a:chOff x="0" y="0"/>
            <a:chExt cx="759600" cy="363726"/>
          </a:xfrm>
        </p:grpSpPr>
        <p:sp>
          <p:nvSpPr>
            <p:cNvPr id="17" name="Freeform 17"/>
            <p:cNvSpPr/>
            <p:nvPr/>
          </p:nvSpPr>
          <p:spPr>
            <a:xfrm>
              <a:off x="0" y="0"/>
              <a:ext cx="759600" cy="363726"/>
            </a:xfrm>
            <a:custGeom>
              <a:avLst/>
              <a:gdLst/>
              <a:ahLst/>
              <a:cxnLst/>
              <a:rect l="l" t="t" r="r" b="b"/>
              <a:pathLst>
                <a:path w="759600" h="363726">
                  <a:moveTo>
                    <a:pt x="110099" y="0"/>
                  </a:moveTo>
                  <a:lnTo>
                    <a:pt x="649501" y="0"/>
                  </a:lnTo>
                  <a:cubicBezTo>
                    <a:pt x="678701" y="0"/>
                    <a:pt x="706705" y="11600"/>
                    <a:pt x="727353" y="32247"/>
                  </a:cubicBezTo>
                  <a:cubicBezTo>
                    <a:pt x="748000" y="52895"/>
                    <a:pt x="759600" y="80899"/>
                    <a:pt x="759600" y="110099"/>
                  </a:cubicBezTo>
                  <a:lnTo>
                    <a:pt x="759600" y="253627"/>
                  </a:lnTo>
                  <a:cubicBezTo>
                    <a:pt x="759600" y="282827"/>
                    <a:pt x="748000" y="310831"/>
                    <a:pt x="727353" y="331479"/>
                  </a:cubicBezTo>
                  <a:cubicBezTo>
                    <a:pt x="706705" y="352127"/>
                    <a:pt x="678701" y="363726"/>
                    <a:pt x="649501" y="363726"/>
                  </a:cubicBezTo>
                  <a:lnTo>
                    <a:pt x="110099" y="363726"/>
                  </a:lnTo>
                  <a:cubicBezTo>
                    <a:pt x="80899" y="363726"/>
                    <a:pt x="52895" y="352127"/>
                    <a:pt x="32247" y="331479"/>
                  </a:cubicBezTo>
                  <a:cubicBezTo>
                    <a:pt x="11600" y="310831"/>
                    <a:pt x="0" y="282827"/>
                    <a:pt x="0" y="253627"/>
                  </a:cubicBezTo>
                  <a:lnTo>
                    <a:pt x="0" y="110099"/>
                  </a:lnTo>
                  <a:cubicBezTo>
                    <a:pt x="0" y="80899"/>
                    <a:pt x="11600" y="52895"/>
                    <a:pt x="32247" y="32247"/>
                  </a:cubicBezTo>
                  <a:cubicBezTo>
                    <a:pt x="52895" y="11600"/>
                    <a:pt x="80899" y="0"/>
                    <a:pt x="110099" y="0"/>
                  </a:cubicBezTo>
                  <a:close/>
                </a:path>
              </a:pathLst>
            </a:custGeom>
            <a:solidFill>
              <a:srgbClr val="DDBABA"/>
            </a:solidFill>
          </p:spPr>
          <p:txBody>
            <a:bodyPr/>
            <a:lstStyle/>
            <a:p>
              <a:endParaRPr lang="en-GB"/>
            </a:p>
          </p:txBody>
        </p:sp>
        <p:sp>
          <p:nvSpPr>
            <p:cNvPr id="18" name="TextBox 18"/>
            <p:cNvSpPr txBox="1"/>
            <p:nvPr/>
          </p:nvSpPr>
          <p:spPr>
            <a:xfrm>
              <a:off x="0" y="-9525"/>
              <a:ext cx="759600" cy="373251"/>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Factor de personalidad:</a:t>
              </a:r>
              <a:r>
                <a:rPr lang="en-US" sz="1738">
                  <a:solidFill>
                    <a:srgbClr val="000000"/>
                  </a:solidFill>
                  <a:latin typeface="Public Sans"/>
                </a:rPr>
                <a:t> autoeficacia para abstenerse del dopaje</a:t>
              </a:r>
            </a:p>
          </p:txBody>
        </p:sp>
      </p:grpSp>
      <p:sp>
        <p:nvSpPr>
          <p:cNvPr id="19" name="Freeform 19"/>
          <p:cNvSpPr/>
          <p:nvPr/>
        </p:nvSpPr>
        <p:spPr>
          <a:xfrm>
            <a:off x="11948977" y="6109547"/>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0" name="Group 20"/>
          <p:cNvGrpSpPr/>
          <p:nvPr/>
        </p:nvGrpSpPr>
        <p:grpSpPr>
          <a:xfrm>
            <a:off x="12489340" y="5797266"/>
            <a:ext cx="2076579" cy="1110723"/>
            <a:chOff x="0" y="0"/>
            <a:chExt cx="623114" cy="333292"/>
          </a:xfrm>
        </p:grpSpPr>
        <p:sp>
          <p:nvSpPr>
            <p:cNvPr id="21" name="Freeform 21"/>
            <p:cNvSpPr/>
            <p:nvPr/>
          </p:nvSpPr>
          <p:spPr>
            <a:xfrm>
              <a:off x="0" y="0"/>
              <a:ext cx="623114" cy="333292"/>
            </a:xfrm>
            <a:custGeom>
              <a:avLst/>
              <a:gdLst/>
              <a:ahLst/>
              <a:cxnLst/>
              <a:rect l="l" t="t" r="r" b="b"/>
              <a:pathLst>
                <a:path w="623114" h="333292">
                  <a:moveTo>
                    <a:pt x="134215" y="0"/>
                  </a:moveTo>
                  <a:lnTo>
                    <a:pt x="488898" y="0"/>
                  </a:lnTo>
                  <a:cubicBezTo>
                    <a:pt x="524494" y="0"/>
                    <a:pt x="558633" y="14141"/>
                    <a:pt x="583803" y="39311"/>
                  </a:cubicBezTo>
                  <a:cubicBezTo>
                    <a:pt x="608973" y="64481"/>
                    <a:pt x="623114" y="98619"/>
                    <a:pt x="623114" y="134215"/>
                  </a:cubicBezTo>
                  <a:lnTo>
                    <a:pt x="623114" y="199076"/>
                  </a:lnTo>
                  <a:cubicBezTo>
                    <a:pt x="623114" y="234672"/>
                    <a:pt x="608973" y="268811"/>
                    <a:pt x="583803" y="293981"/>
                  </a:cubicBezTo>
                  <a:cubicBezTo>
                    <a:pt x="558633" y="319151"/>
                    <a:pt x="524494" y="333292"/>
                    <a:pt x="488898" y="333292"/>
                  </a:cubicBezTo>
                  <a:lnTo>
                    <a:pt x="134215" y="333292"/>
                  </a:lnTo>
                  <a:cubicBezTo>
                    <a:pt x="98619" y="333292"/>
                    <a:pt x="64481" y="319151"/>
                    <a:pt x="39311" y="293981"/>
                  </a:cubicBezTo>
                  <a:cubicBezTo>
                    <a:pt x="14141" y="268811"/>
                    <a:pt x="0" y="234672"/>
                    <a:pt x="0" y="199076"/>
                  </a:cubicBezTo>
                  <a:lnTo>
                    <a:pt x="0" y="134215"/>
                  </a:lnTo>
                  <a:cubicBezTo>
                    <a:pt x="0" y="98619"/>
                    <a:pt x="14141" y="64481"/>
                    <a:pt x="39311" y="39311"/>
                  </a:cubicBezTo>
                  <a:cubicBezTo>
                    <a:pt x="64481" y="14141"/>
                    <a:pt x="98619" y="0"/>
                    <a:pt x="134215" y="0"/>
                  </a:cubicBezTo>
                  <a:close/>
                </a:path>
              </a:pathLst>
            </a:custGeom>
            <a:solidFill>
              <a:srgbClr val="DDBABA"/>
            </a:solidFill>
          </p:spPr>
          <p:txBody>
            <a:bodyPr/>
            <a:lstStyle/>
            <a:p>
              <a:endParaRPr lang="en-GB"/>
            </a:p>
          </p:txBody>
        </p:sp>
        <p:sp>
          <p:nvSpPr>
            <p:cNvPr id="22" name="TextBox 22"/>
            <p:cNvSpPr txBox="1"/>
            <p:nvPr/>
          </p:nvSpPr>
          <p:spPr>
            <a:xfrm>
              <a:off x="0" y="-9525"/>
              <a:ext cx="623114"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a:rPr>
                <a:t> </a:t>
              </a:r>
              <a:r>
                <a:rPr lang="en-US" sz="1738">
                  <a:solidFill>
                    <a:srgbClr val="000000"/>
                  </a:solidFill>
                  <a:latin typeface="Public Sans Bold"/>
                </a:rPr>
                <a:t>BENEFICIOS</a:t>
              </a:r>
              <a:r>
                <a:rPr lang="en-US" sz="1738">
                  <a:solidFill>
                    <a:srgbClr val="000000"/>
                  </a:solidFill>
                  <a:latin typeface="Public Sans"/>
                </a:rPr>
                <a:t> que aporta el dopaje </a:t>
              </a:r>
            </a:p>
          </p:txBody>
        </p:sp>
      </p:grpSp>
      <p:grpSp>
        <p:nvGrpSpPr>
          <p:cNvPr id="23" name="Group 23"/>
          <p:cNvGrpSpPr/>
          <p:nvPr/>
        </p:nvGrpSpPr>
        <p:grpSpPr>
          <a:xfrm>
            <a:off x="15242581" y="5797266"/>
            <a:ext cx="2076579" cy="1110723"/>
            <a:chOff x="0" y="0"/>
            <a:chExt cx="623114" cy="333292"/>
          </a:xfrm>
        </p:grpSpPr>
        <p:sp>
          <p:nvSpPr>
            <p:cNvPr id="24" name="Freeform 24"/>
            <p:cNvSpPr/>
            <p:nvPr/>
          </p:nvSpPr>
          <p:spPr>
            <a:xfrm>
              <a:off x="0" y="0"/>
              <a:ext cx="623114" cy="333292"/>
            </a:xfrm>
            <a:custGeom>
              <a:avLst/>
              <a:gdLst/>
              <a:ahLst/>
              <a:cxnLst/>
              <a:rect l="l" t="t" r="r" b="b"/>
              <a:pathLst>
                <a:path w="623114" h="333292">
                  <a:moveTo>
                    <a:pt x="134215" y="0"/>
                  </a:moveTo>
                  <a:lnTo>
                    <a:pt x="488898" y="0"/>
                  </a:lnTo>
                  <a:cubicBezTo>
                    <a:pt x="524494" y="0"/>
                    <a:pt x="558633" y="14141"/>
                    <a:pt x="583803" y="39311"/>
                  </a:cubicBezTo>
                  <a:cubicBezTo>
                    <a:pt x="608973" y="64481"/>
                    <a:pt x="623114" y="98619"/>
                    <a:pt x="623114" y="134215"/>
                  </a:cubicBezTo>
                  <a:lnTo>
                    <a:pt x="623114" y="199076"/>
                  </a:lnTo>
                  <a:cubicBezTo>
                    <a:pt x="623114" y="234672"/>
                    <a:pt x="608973" y="268811"/>
                    <a:pt x="583803" y="293981"/>
                  </a:cubicBezTo>
                  <a:cubicBezTo>
                    <a:pt x="558633" y="319151"/>
                    <a:pt x="524494" y="333292"/>
                    <a:pt x="488898" y="333292"/>
                  </a:cubicBezTo>
                  <a:lnTo>
                    <a:pt x="134215" y="333292"/>
                  </a:lnTo>
                  <a:cubicBezTo>
                    <a:pt x="98619" y="333292"/>
                    <a:pt x="64481" y="319151"/>
                    <a:pt x="39311" y="293981"/>
                  </a:cubicBezTo>
                  <a:cubicBezTo>
                    <a:pt x="14141" y="268811"/>
                    <a:pt x="0" y="234672"/>
                    <a:pt x="0" y="199076"/>
                  </a:cubicBezTo>
                  <a:lnTo>
                    <a:pt x="0" y="134215"/>
                  </a:lnTo>
                  <a:cubicBezTo>
                    <a:pt x="0" y="98619"/>
                    <a:pt x="14141" y="64481"/>
                    <a:pt x="39311" y="39311"/>
                  </a:cubicBezTo>
                  <a:cubicBezTo>
                    <a:pt x="64481" y="14141"/>
                    <a:pt x="98619" y="0"/>
                    <a:pt x="134215" y="0"/>
                  </a:cubicBezTo>
                  <a:close/>
                </a:path>
              </a:pathLst>
            </a:custGeom>
            <a:solidFill>
              <a:srgbClr val="DDBABA"/>
            </a:solidFill>
          </p:spPr>
          <p:txBody>
            <a:bodyPr/>
            <a:lstStyle/>
            <a:p>
              <a:endParaRPr lang="en-GB"/>
            </a:p>
          </p:txBody>
        </p:sp>
        <p:sp>
          <p:nvSpPr>
            <p:cNvPr id="25" name="TextBox 25"/>
            <p:cNvSpPr txBox="1"/>
            <p:nvPr/>
          </p:nvSpPr>
          <p:spPr>
            <a:xfrm>
              <a:off x="0" y="-9525"/>
              <a:ext cx="623114"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AMENAZAS </a:t>
              </a:r>
            </a:p>
          </p:txBody>
        </p:sp>
      </p:grpSp>
      <p:sp>
        <p:nvSpPr>
          <p:cNvPr id="26" name="Freeform 26"/>
          <p:cNvSpPr/>
          <p:nvPr/>
        </p:nvSpPr>
        <p:spPr>
          <a:xfrm>
            <a:off x="14661170" y="6109547"/>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7" name="Freeform 27"/>
          <p:cNvSpPr/>
          <p:nvPr/>
        </p:nvSpPr>
        <p:spPr>
          <a:xfrm>
            <a:off x="17414410" y="6109547"/>
            <a:ext cx="486161" cy="486161"/>
          </a:xfrm>
          <a:custGeom>
            <a:avLst/>
            <a:gdLst/>
            <a:ahLst/>
            <a:cxnLst/>
            <a:rect l="l" t="t" r="r" b="b"/>
            <a:pathLst>
              <a:path w="486161" h="486161">
                <a:moveTo>
                  <a:pt x="0" y="0"/>
                </a:moveTo>
                <a:lnTo>
                  <a:pt x="486162" y="0"/>
                </a:lnTo>
                <a:lnTo>
                  <a:pt x="486162"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8" name="Group 28"/>
          <p:cNvGrpSpPr/>
          <p:nvPr/>
        </p:nvGrpSpPr>
        <p:grpSpPr>
          <a:xfrm>
            <a:off x="9379445" y="7301602"/>
            <a:ext cx="2076579" cy="1110723"/>
            <a:chOff x="0" y="0"/>
            <a:chExt cx="623114" cy="333292"/>
          </a:xfrm>
        </p:grpSpPr>
        <p:sp>
          <p:nvSpPr>
            <p:cNvPr id="29" name="Freeform 29"/>
            <p:cNvSpPr/>
            <p:nvPr/>
          </p:nvSpPr>
          <p:spPr>
            <a:xfrm>
              <a:off x="0" y="0"/>
              <a:ext cx="623114" cy="333292"/>
            </a:xfrm>
            <a:custGeom>
              <a:avLst/>
              <a:gdLst/>
              <a:ahLst/>
              <a:cxnLst/>
              <a:rect l="l" t="t" r="r" b="b"/>
              <a:pathLst>
                <a:path w="623114" h="333292">
                  <a:moveTo>
                    <a:pt x="134215" y="0"/>
                  </a:moveTo>
                  <a:lnTo>
                    <a:pt x="488898" y="0"/>
                  </a:lnTo>
                  <a:cubicBezTo>
                    <a:pt x="524494" y="0"/>
                    <a:pt x="558633" y="14141"/>
                    <a:pt x="583803" y="39311"/>
                  </a:cubicBezTo>
                  <a:cubicBezTo>
                    <a:pt x="608973" y="64481"/>
                    <a:pt x="623114" y="98619"/>
                    <a:pt x="623114" y="134215"/>
                  </a:cubicBezTo>
                  <a:lnTo>
                    <a:pt x="623114" y="199076"/>
                  </a:lnTo>
                  <a:cubicBezTo>
                    <a:pt x="623114" y="234672"/>
                    <a:pt x="608973" y="268811"/>
                    <a:pt x="583803" y="293981"/>
                  </a:cubicBezTo>
                  <a:cubicBezTo>
                    <a:pt x="558633" y="319151"/>
                    <a:pt x="524494" y="333292"/>
                    <a:pt x="488898" y="333292"/>
                  </a:cubicBezTo>
                  <a:lnTo>
                    <a:pt x="134215" y="333292"/>
                  </a:lnTo>
                  <a:cubicBezTo>
                    <a:pt x="98619" y="333292"/>
                    <a:pt x="64481" y="319151"/>
                    <a:pt x="39311" y="293981"/>
                  </a:cubicBezTo>
                  <a:cubicBezTo>
                    <a:pt x="14141" y="268811"/>
                    <a:pt x="0" y="234672"/>
                    <a:pt x="0" y="199076"/>
                  </a:cubicBezTo>
                  <a:lnTo>
                    <a:pt x="0" y="134215"/>
                  </a:lnTo>
                  <a:cubicBezTo>
                    <a:pt x="0" y="98619"/>
                    <a:pt x="14141" y="64481"/>
                    <a:pt x="39311" y="39311"/>
                  </a:cubicBezTo>
                  <a:cubicBezTo>
                    <a:pt x="64481" y="14141"/>
                    <a:pt x="98619" y="0"/>
                    <a:pt x="134215" y="0"/>
                  </a:cubicBezTo>
                  <a:close/>
                </a:path>
              </a:pathLst>
            </a:custGeom>
            <a:solidFill>
              <a:srgbClr val="DDBABA"/>
            </a:solidFill>
          </p:spPr>
          <p:txBody>
            <a:bodyPr/>
            <a:lstStyle/>
            <a:p>
              <a:endParaRPr lang="en-GB"/>
            </a:p>
          </p:txBody>
        </p:sp>
        <p:sp>
          <p:nvSpPr>
            <p:cNvPr id="30" name="TextBox 30"/>
            <p:cNvSpPr txBox="1"/>
            <p:nvPr/>
          </p:nvSpPr>
          <p:spPr>
            <a:xfrm>
              <a:off x="0" y="-9525"/>
              <a:ext cx="623114"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NORMAS descriptivas</a:t>
              </a:r>
            </a:p>
          </p:txBody>
        </p:sp>
      </p:grpSp>
      <p:sp>
        <p:nvSpPr>
          <p:cNvPr id="31" name="Freeform 31"/>
          <p:cNvSpPr/>
          <p:nvPr/>
        </p:nvSpPr>
        <p:spPr>
          <a:xfrm>
            <a:off x="11612814" y="7473052"/>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2" name="Group 32"/>
          <p:cNvGrpSpPr/>
          <p:nvPr/>
        </p:nvGrpSpPr>
        <p:grpSpPr>
          <a:xfrm>
            <a:off x="12262951" y="7160771"/>
            <a:ext cx="2076579" cy="1110723"/>
            <a:chOff x="0" y="0"/>
            <a:chExt cx="623114" cy="333292"/>
          </a:xfrm>
        </p:grpSpPr>
        <p:sp>
          <p:nvSpPr>
            <p:cNvPr id="33" name="Freeform 33"/>
            <p:cNvSpPr/>
            <p:nvPr/>
          </p:nvSpPr>
          <p:spPr>
            <a:xfrm>
              <a:off x="0" y="0"/>
              <a:ext cx="623114" cy="333292"/>
            </a:xfrm>
            <a:custGeom>
              <a:avLst/>
              <a:gdLst/>
              <a:ahLst/>
              <a:cxnLst/>
              <a:rect l="l" t="t" r="r" b="b"/>
              <a:pathLst>
                <a:path w="623114" h="333292">
                  <a:moveTo>
                    <a:pt x="134215" y="0"/>
                  </a:moveTo>
                  <a:lnTo>
                    <a:pt x="488898" y="0"/>
                  </a:lnTo>
                  <a:cubicBezTo>
                    <a:pt x="524494" y="0"/>
                    <a:pt x="558633" y="14141"/>
                    <a:pt x="583803" y="39311"/>
                  </a:cubicBezTo>
                  <a:cubicBezTo>
                    <a:pt x="608973" y="64481"/>
                    <a:pt x="623114" y="98619"/>
                    <a:pt x="623114" y="134215"/>
                  </a:cubicBezTo>
                  <a:lnTo>
                    <a:pt x="623114" y="199076"/>
                  </a:lnTo>
                  <a:cubicBezTo>
                    <a:pt x="623114" y="234672"/>
                    <a:pt x="608973" y="268811"/>
                    <a:pt x="583803" y="293981"/>
                  </a:cubicBezTo>
                  <a:cubicBezTo>
                    <a:pt x="558633" y="319151"/>
                    <a:pt x="524494" y="333292"/>
                    <a:pt x="488898" y="333292"/>
                  </a:cubicBezTo>
                  <a:lnTo>
                    <a:pt x="134215" y="333292"/>
                  </a:lnTo>
                  <a:cubicBezTo>
                    <a:pt x="98619" y="333292"/>
                    <a:pt x="64481" y="319151"/>
                    <a:pt x="39311" y="293981"/>
                  </a:cubicBezTo>
                  <a:cubicBezTo>
                    <a:pt x="14141" y="268811"/>
                    <a:pt x="0" y="234672"/>
                    <a:pt x="0" y="199076"/>
                  </a:cubicBezTo>
                  <a:lnTo>
                    <a:pt x="0" y="134215"/>
                  </a:lnTo>
                  <a:cubicBezTo>
                    <a:pt x="0" y="98619"/>
                    <a:pt x="14141" y="64481"/>
                    <a:pt x="39311" y="39311"/>
                  </a:cubicBezTo>
                  <a:cubicBezTo>
                    <a:pt x="64481" y="14141"/>
                    <a:pt x="98619" y="0"/>
                    <a:pt x="134215" y="0"/>
                  </a:cubicBezTo>
                  <a:close/>
                </a:path>
              </a:pathLst>
            </a:custGeom>
            <a:solidFill>
              <a:srgbClr val="DDBABA"/>
            </a:solidFill>
          </p:spPr>
          <p:txBody>
            <a:bodyPr/>
            <a:lstStyle/>
            <a:p>
              <a:endParaRPr lang="en-GB"/>
            </a:p>
          </p:txBody>
        </p:sp>
        <p:sp>
          <p:nvSpPr>
            <p:cNvPr id="34" name="TextBox 34"/>
            <p:cNvSpPr txBox="1"/>
            <p:nvPr/>
          </p:nvSpPr>
          <p:spPr>
            <a:xfrm>
              <a:off x="0" y="-9525"/>
              <a:ext cx="623114" cy="342817"/>
            </a:xfrm>
            <a:prstGeom prst="rect">
              <a:avLst/>
            </a:prstGeom>
          </p:spPr>
          <p:txBody>
            <a:bodyPr lIns="62702" tIns="62702" rIns="62702" bIns="62702" rtlCol="0" anchor="ctr"/>
            <a:lstStyle/>
            <a:p>
              <a:pPr algn="ctr">
                <a:lnSpc>
                  <a:spcPts val="2085"/>
                </a:lnSpc>
              </a:pPr>
              <a:r>
                <a:rPr lang="en-US" sz="1738">
                  <a:solidFill>
                    <a:srgbClr val="000000"/>
                  </a:solidFill>
                  <a:latin typeface="Public Sans Bold"/>
                </a:rPr>
                <a:t>NORMAS </a:t>
              </a:r>
              <a:r>
                <a:rPr lang="en-US" sz="1738">
                  <a:solidFill>
                    <a:srgbClr val="000000"/>
                  </a:solidFill>
                  <a:latin typeface="Public Sans"/>
                </a:rPr>
                <a:t>subjetivas</a:t>
              </a:r>
            </a:p>
          </p:txBody>
        </p:sp>
      </p:grpSp>
      <p:sp>
        <p:nvSpPr>
          <p:cNvPr id="35" name="Freeform 35"/>
          <p:cNvSpPr/>
          <p:nvPr/>
        </p:nvSpPr>
        <p:spPr>
          <a:xfrm>
            <a:off x="14565920" y="7473052"/>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6" name="Freeform 36"/>
          <p:cNvSpPr/>
          <p:nvPr/>
        </p:nvSpPr>
        <p:spPr>
          <a:xfrm>
            <a:off x="15404506" y="7793154"/>
            <a:ext cx="1140320" cy="332118"/>
          </a:xfrm>
          <a:custGeom>
            <a:avLst/>
            <a:gdLst/>
            <a:ahLst/>
            <a:cxnLst/>
            <a:rect l="l" t="t" r="r" b="b"/>
            <a:pathLst>
              <a:path w="1140320" h="332118">
                <a:moveTo>
                  <a:pt x="0" y="0"/>
                </a:moveTo>
                <a:lnTo>
                  <a:pt x="1140320" y="0"/>
                </a:lnTo>
                <a:lnTo>
                  <a:pt x="1140320" y="332118"/>
                </a:lnTo>
                <a:lnTo>
                  <a:pt x="0" y="332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7" name="TextBox 37"/>
          <p:cNvSpPr txBox="1"/>
          <p:nvPr/>
        </p:nvSpPr>
        <p:spPr>
          <a:xfrm>
            <a:off x="3561816" y="116499"/>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Deportistas. Modelo de regresión logística</a:t>
            </a:r>
          </a:p>
        </p:txBody>
      </p:sp>
      <p:sp>
        <p:nvSpPr>
          <p:cNvPr id="38" name="TextBox 38"/>
          <p:cNvSpPr txBox="1"/>
          <p:nvPr/>
        </p:nvSpPr>
        <p:spPr>
          <a:xfrm>
            <a:off x="7254876" y="2354696"/>
            <a:ext cx="4756249" cy="714375"/>
          </a:xfrm>
          <a:prstGeom prst="rect">
            <a:avLst/>
          </a:prstGeom>
        </p:spPr>
        <p:txBody>
          <a:bodyPr lIns="0" tIns="0" rIns="0" bIns="0" rtlCol="0" anchor="t">
            <a:spAutoFit/>
          </a:bodyPr>
          <a:lstStyle/>
          <a:p>
            <a:pPr algn="ctr">
              <a:lnSpc>
                <a:spcPts val="5097"/>
              </a:lnSpc>
              <a:spcBef>
                <a:spcPct val="0"/>
              </a:spcBef>
            </a:pPr>
            <a:r>
              <a:rPr lang="en-US" sz="4248">
                <a:solidFill>
                  <a:srgbClr val="000000"/>
                </a:solidFill>
                <a:latin typeface="Avenir Bold"/>
              </a:rPr>
              <a:t>Análisis estadístico</a:t>
            </a:r>
          </a:p>
        </p:txBody>
      </p:sp>
      <p:sp>
        <p:nvSpPr>
          <p:cNvPr id="39" name="Freeform 39"/>
          <p:cNvSpPr/>
          <p:nvPr/>
        </p:nvSpPr>
        <p:spPr>
          <a:xfrm>
            <a:off x="16897251" y="7550074"/>
            <a:ext cx="486161" cy="486161"/>
          </a:xfrm>
          <a:custGeom>
            <a:avLst/>
            <a:gdLst/>
            <a:ahLst/>
            <a:cxnLst/>
            <a:rect l="l" t="t" r="r" b="b"/>
            <a:pathLst>
              <a:path w="486161" h="486161">
                <a:moveTo>
                  <a:pt x="0" y="0"/>
                </a:moveTo>
                <a:lnTo>
                  <a:pt x="486161" y="0"/>
                </a:lnTo>
                <a:lnTo>
                  <a:pt x="486161" y="486161"/>
                </a:lnTo>
                <a:lnTo>
                  <a:pt x="0" y="48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0" name="TextBox 40"/>
          <p:cNvSpPr txBox="1"/>
          <p:nvPr/>
        </p:nvSpPr>
        <p:spPr>
          <a:xfrm>
            <a:off x="11369599" y="8869525"/>
            <a:ext cx="4768007" cy="428625"/>
          </a:xfrm>
          <a:prstGeom prst="rect">
            <a:avLst/>
          </a:prstGeom>
        </p:spPr>
        <p:txBody>
          <a:bodyPr lIns="0" tIns="0" rIns="0" bIns="0" rtlCol="0" anchor="t">
            <a:spAutoFit/>
          </a:bodyPr>
          <a:lstStyle/>
          <a:p>
            <a:pPr algn="ctr">
              <a:lnSpc>
                <a:spcPts val="2937"/>
              </a:lnSpc>
              <a:spcBef>
                <a:spcPct val="0"/>
              </a:spcBef>
            </a:pPr>
            <a:r>
              <a:rPr lang="en-US" sz="2448">
                <a:solidFill>
                  <a:srgbClr val="000000"/>
                </a:solidFill>
                <a:latin typeface="Avenir Bold"/>
              </a:rPr>
              <a:t>total de 21 variables explicativas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1933215"/>
            <a:chOff x="0" y="0"/>
            <a:chExt cx="4883373" cy="509159"/>
          </a:xfrm>
        </p:grpSpPr>
        <p:sp>
          <p:nvSpPr>
            <p:cNvPr id="3" name="Freeform 3"/>
            <p:cNvSpPr/>
            <p:nvPr/>
          </p:nvSpPr>
          <p:spPr>
            <a:xfrm>
              <a:off x="0" y="0"/>
              <a:ext cx="4883373" cy="509159"/>
            </a:xfrm>
            <a:custGeom>
              <a:avLst/>
              <a:gdLst/>
              <a:ahLst/>
              <a:cxnLst/>
              <a:rect l="l" t="t" r="r" b="b"/>
              <a:pathLst>
                <a:path w="4883373" h="509159">
                  <a:moveTo>
                    <a:pt x="0" y="0"/>
                  </a:moveTo>
                  <a:lnTo>
                    <a:pt x="4883373" y="0"/>
                  </a:lnTo>
                  <a:lnTo>
                    <a:pt x="4883373" y="509159"/>
                  </a:lnTo>
                  <a:lnTo>
                    <a:pt x="0" y="509159"/>
                  </a:lnTo>
                  <a:close/>
                </a:path>
              </a:pathLst>
            </a:custGeom>
            <a:solidFill>
              <a:srgbClr val="0088AF"/>
            </a:solidFill>
          </p:spPr>
          <p:txBody>
            <a:bodyPr/>
            <a:lstStyle/>
            <a:p>
              <a:endParaRPr lang="en-GB"/>
            </a:p>
          </p:txBody>
        </p:sp>
        <p:sp>
          <p:nvSpPr>
            <p:cNvPr id="4" name="TextBox 4"/>
            <p:cNvSpPr txBox="1"/>
            <p:nvPr/>
          </p:nvSpPr>
          <p:spPr>
            <a:xfrm>
              <a:off x="0" y="-76200"/>
              <a:ext cx="4883373" cy="58535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8718904" y="1933215"/>
            <a:ext cx="8244347" cy="8353785"/>
          </a:xfrm>
          <a:custGeom>
            <a:avLst/>
            <a:gdLst/>
            <a:ahLst/>
            <a:cxnLst/>
            <a:rect l="l" t="t" r="r" b="b"/>
            <a:pathLst>
              <a:path w="8244347" h="8353785">
                <a:moveTo>
                  <a:pt x="0" y="0"/>
                </a:moveTo>
                <a:lnTo>
                  <a:pt x="8244347" y="0"/>
                </a:lnTo>
                <a:lnTo>
                  <a:pt x="8244347" y="8353785"/>
                </a:lnTo>
                <a:lnTo>
                  <a:pt x="0" y="8353785"/>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3561816" y="116499"/>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Deportistas estadísticos descriptivos</a:t>
            </a:r>
          </a:p>
        </p:txBody>
      </p:sp>
      <p:sp>
        <p:nvSpPr>
          <p:cNvPr id="9" name="TextBox 9"/>
          <p:cNvSpPr txBox="1"/>
          <p:nvPr/>
        </p:nvSpPr>
        <p:spPr>
          <a:xfrm>
            <a:off x="807242" y="4266125"/>
            <a:ext cx="6164907" cy="714375"/>
          </a:xfrm>
          <a:prstGeom prst="rect">
            <a:avLst/>
          </a:prstGeom>
        </p:spPr>
        <p:txBody>
          <a:bodyPr lIns="0" tIns="0" rIns="0" bIns="0" rtlCol="0" anchor="t">
            <a:spAutoFit/>
          </a:bodyPr>
          <a:lstStyle/>
          <a:p>
            <a:pPr algn="ctr">
              <a:lnSpc>
                <a:spcPts val="5097"/>
              </a:lnSpc>
              <a:spcBef>
                <a:spcPct val="0"/>
              </a:spcBef>
            </a:pPr>
            <a:r>
              <a:rPr lang="en-US" sz="4248">
                <a:solidFill>
                  <a:srgbClr val="000000"/>
                </a:solidFill>
                <a:latin typeface="Avenir Bold"/>
              </a:rPr>
              <a:t>Estadísticos descriptivos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1933215"/>
            <a:chOff x="0" y="0"/>
            <a:chExt cx="4883373" cy="509159"/>
          </a:xfrm>
        </p:grpSpPr>
        <p:sp>
          <p:nvSpPr>
            <p:cNvPr id="3" name="Freeform 3"/>
            <p:cNvSpPr/>
            <p:nvPr/>
          </p:nvSpPr>
          <p:spPr>
            <a:xfrm>
              <a:off x="0" y="0"/>
              <a:ext cx="4883373" cy="509159"/>
            </a:xfrm>
            <a:custGeom>
              <a:avLst/>
              <a:gdLst/>
              <a:ahLst/>
              <a:cxnLst/>
              <a:rect l="l" t="t" r="r" b="b"/>
              <a:pathLst>
                <a:path w="4883373" h="509159">
                  <a:moveTo>
                    <a:pt x="0" y="0"/>
                  </a:moveTo>
                  <a:lnTo>
                    <a:pt x="4883373" y="0"/>
                  </a:lnTo>
                  <a:lnTo>
                    <a:pt x="4883373" y="509159"/>
                  </a:lnTo>
                  <a:lnTo>
                    <a:pt x="0" y="509159"/>
                  </a:lnTo>
                  <a:close/>
                </a:path>
              </a:pathLst>
            </a:custGeom>
            <a:solidFill>
              <a:srgbClr val="0088AF"/>
            </a:solidFill>
          </p:spPr>
          <p:txBody>
            <a:bodyPr/>
            <a:lstStyle/>
            <a:p>
              <a:endParaRPr lang="en-GB"/>
            </a:p>
          </p:txBody>
        </p:sp>
        <p:sp>
          <p:nvSpPr>
            <p:cNvPr id="4" name="TextBox 4"/>
            <p:cNvSpPr txBox="1"/>
            <p:nvPr/>
          </p:nvSpPr>
          <p:spPr>
            <a:xfrm>
              <a:off x="0" y="-76200"/>
              <a:ext cx="4883373" cy="58535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8371470" y="1933215"/>
            <a:ext cx="9403053" cy="8353785"/>
          </a:xfrm>
          <a:custGeom>
            <a:avLst/>
            <a:gdLst/>
            <a:ahLst/>
            <a:cxnLst/>
            <a:rect l="l" t="t" r="r" b="b"/>
            <a:pathLst>
              <a:path w="9403053" h="8353785">
                <a:moveTo>
                  <a:pt x="0" y="0"/>
                </a:moveTo>
                <a:lnTo>
                  <a:pt x="9403054" y="0"/>
                </a:lnTo>
                <a:lnTo>
                  <a:pt x="9403054" y="8353785"/>
                </a:lnTo>
                <a:lnTo>
                  <a:pt x="0" y="8353785"/>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3561816" y="116499"/>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Entrenadores estadísticos descriptivos</a:t>
            </a:r>
          </a:p>
        </p:txBody>
      </p:sp>
      <p:sp>
        <p:nvSpPr>
          <p:cNvPr id="9" name="TextBox 9"/>
          <p:cNvSpPr txBox="1"/>
          <p:nvPr/>
        </p:nvSpPr>
        <p:spPr>
          <a:xfrm>
            <a:off x="807242" y="4266125"/>
            <a:ext cx="6164907" cy="714375"/>
          </a:xfrm>
          <a:prstGeom prst="rect">
            <a:avLst/>
          </a:prstGeom>
        </p:spPr>
        <p:txBody>
          <a:bodyPr lIns="0" tIns="0" rIns="0" bIns="0" rtlCol="0" anchor="t">
            <a:spAutoFit/>
          </a:bodyPr>
          <a:lstStyle/>
          <a:p>
            <a:pPr algn="ctr">
              <a:lnSpc>
                <a:spcPts val="5097"/>
              </a:lnSpc>
              <a:spcBef>
                <a:spcPct val="0"/>
              </a:spcBef>
            </a:pPr>
            <a:r>
              <a:rPr lang="en-US" sz="4248">
                <a:solidFill>
                  <a:srgbClr val="000000"/>
                </a:solidFill>
                <a:latin typeface="Avenir Bold"/>
              </a:rPr>
              <a:t>Estadísticos descriptivos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838771"/>
            <a:chOff x="0" y="0"/>
            <a:chExt cx="4883373" cy="747660"/>
          </a:xfrm>
        </p:grpSpPr>
        <p:sp>
          <p:nvSpPr>
            <p:cNvPr id="3" name="Freeform 3"/>
            <p:cNvSpPr/>
            <p:nvPr/>
          </p:nvSpPr>
          <p:spPr>
            <a:xfrm>
              <a:off x="0" y="0"/>
              <a:ext cx="4883373" cy="747660"/>
            </a:xfrm>
            <a:custGeom>
              <a:avLst/>
              <a:gdLst/>
              <a:ahLst/>
              <a:cxnLst/>
              <a:rect l="l" t="t" r="r" b="b"/>
              <a:pathLst>
                <a:path w="4883373" h="747660">
                  <a:moveTo>
                    <a:pt x="0" y="0"/>
                  </a:moveTo>
                  <a:lnTo>
                    <a:pt x="4883373" y="0"/>
                  </a:lnTo>
                  <a:lnTo>
                    <a:pt x="4883373" y="747660"/>
                  </a:lnTo>
                  <a:lnTo>
                    <a:pt x="0" y="747660"/>
                  </a:lnTo>
                  <a:close/>
                </a:path>
              </a:pathLst>
            </a:custGeom>
            <a:solidFill>
              <a:srgbClr val="0088AF"/>
            </a:solidFill>
          </p:spPr>
          <p:txBody>
            <a:bodyPr/>
            <a:lstStyle/>
            <a:p>
              <a:endParaRPr lang="en-GB"/>
            </a:p>
          </p:txBody>
        </p:sp>
        <p:sp>
          <p:nvSpPr>
            <p:cNvPr id="4" name="TextBox 4"/>
            <p:cNvSpPr txBox="1"/>
            <p:nvPr/>
          </p:nvSpPr>
          <p:spPr>
            <a:xfrm>
              <a:off x="0" y="-76200"/>
              <a:ext cx="4883373" cy="82386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8760314" y="2304951"/>
            <a:ext cx="7226990" cy="7982049"/>
          </a:xfrm>
          <a:custGeom>
            <a:avLst/>
            <a:gdLst/>
            <a:ahLst/>
            <a:cxnLst/>
            <a:rect l="l" t="t" r="r" b="b"/>
            <a:pathLst>
              <a:path w="7226990" h="7982049">
                <a:moveTo>
                  <a:pt x="0" y="0"/>
                </a:moveTo>
                <a:lnTo>
                  <a:pt x="7226990" y="0"/>
                </a:lnTo>
                <a:lnTo>
                  <a:pt x="7226990" y="7982049"/>
                </a:lnTo>
                <a:lnTo>
                  <a:pt x="0" y="7982049"/>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3561816" y="424340"/>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Modelo de regresión logística. Estadísticos descriptivos</a:t>
            </a:r>
          </a:p>
        </p:txBody>
      </p:sp>
      <p:sp>
        <p:nvSpPr>
          <p:cNvPr id="9" name="TextBox 9"/>
          <p:cNvSpPr txBox="1"/>
          <p:nvPr/>
        </p:nvSpPr>
        <p:spPr>
          <a:xfrm>
            <a:off x="771019" y="4748212"/>
            <a:ext cx="6164907" cy="714375"/>
          </a:xfrm>
          <a:prstGeom prst="rect">
            <a:avLst/>
          </a:prstGeom>
        </p:spPr>
        <p:txBody>
          <a:bodyPr lIns="0" tIns="0" rIns="0" bIns="0" rtlCol="0" anchor="t">
            <a:spAutoFit/>
          </a:bodyPr>
          <a:lstStyle/>
          <a:p>
            <a:pPr algn="ctr">
              <a:lnSpc>
                <a:spcPts val="5097"/>
              </a:lnSpc>
              <a:spcBef>
                <a:spcPct val="0"/>
              </a:spcBef>
            </a:pPr>
            <a:r>
              <a:rPr lang="en-US" sz="4248">
                <a:solidFill>
                  <a:srgbClr val="000000"/>
                </a:solidFill>
                <a:latin typeface="Avenir Bold"/>
              </a:rPr>
              <a:t>Estadísticos descriptivos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88A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88369" y="-128080"/>
            <a:ext cx="12259489" cy="10543161"/>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r="-9799"/>
              </a:stretch>
            </a:blipFill>
          </p:spPr>
          <p:txBody>
            <a:bodyPr/>
            <a:lstStyle/>
            <a:p>
              <a:endParaRPr lang="en-GB"/>
            </a:p>
          </p:txBody>
        </p:sp>
      </p:grpSp>
      <p:grpSp>
        <p:nvGrpSpPr>
          <p:cNvPr id="4" name="Group 4"/>
          <p:cNvGrpSpPr/>
          <p:nvPr/>
        </p:nvGrpSpPr>
        <p:grpSpPr>
          <a:xfrm>
            <a:off x="-1673828" y="0"/>
            <a:ext cx="3347655" cy="360857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FFBD59"/>
            </a:solidFill>
          </p:spPr>
          <p:txBody>
            <a:bodyPr/>
            <a:lstStyle/>
            <a:p>
              <a:endParaRPr lang="en-GB"/>
            </a:p>
          </p:txBody>
        </p:sp>
      </p:grpSp>
      <p:sp>
        <p:nvSpPr>
          <p:cNvPr id="6" name="TextBox 6"/>
          <p:cNvSpPr txBox="1"/>
          <p:nvPr/>
        </p:nvSpPr>
        <p:spPr>
          <a:xfrm>
            <a:off x="7471121" y="1360671"/>
            <a:ext cx="7618261" cy="2247900"/>
          </a:xfrm>
          <a:prstGeom prst="rect">
            <a:avLst/>
          </a:prstGeom>
        </p:spPr>
        <p:txBody>
          <a:bodyPr lIns="0" tIns="0" rIns="0" bIns="0" rtlCol="0" anchor="t">
            <a:spAutoFit/>
          </a:bodyPr>
          <a:lstStyle/>
          <a:p>
            <a:pPr>
              <a:lnSpc>
                <a:spcPts val="8399"/>
              </a:lnSpc>
            </a:pPr>
            <a:r>
              <a:rPr lang="en-US" sz="6999">
                <a:solidFill>
                  <a:srgbClr val="F4F4F4"/>
                </a:solidFill>
                <a:latin typeface="Avenir Bold"/>
              </a:rPr>
              <a:t>PRINCIPALES</a:t>
            </a:r>
          </a:p>
          <a:p>
            <a:pPr marL="0" lvl="0" indent="0">
              <a:lnSpc>
                <a:spcPts val="8399"/>
              </a:lnSpc>
            </a:pPr>
            <a:endParaRPr lang="en-US" sz="6999">
              <a:solidFill>
                <a:srgbClr val="F4F4F4"/>
              </a:solidFill>
              <a:latin typeface="Avenir Bold"/>
            </a:endParaRPr>
          </a:p>
        </p:txBody>
      </p:sp>
      <p:sp>
        <p:nvSpPr>
          <p:cNvPr id="7" name="TextBox 7"/>
          <p:cNvSpPr txBox="1"/>
          <p:nvPr/>
        </p:nvSpPr>
        <p:spPr>
          <a:xfrm>
            <a:off x="8615942" y="3195928"/>
            <a:ext cx="8342467" cy="3000375"/>
          </a:xfrm>
          <a:prstGeom prst="rect">
            <a:avLst/>
          </a:prstGeom>
        </p:spPr>
        <p:txBody>
          <a:bodyPr lIns="0" tIns="0" rIns="0" bIns="0" rtlCol="0" anchor="t">
            <a:spAutoFit/>
          </a:bodyPr>
          <a:lstStyle/>
          <a:p>
            <a:pPr marL="0" lvl="0" indent="0">
              <a:lnSpc>
                <a:spcPts val="11159"/>
              </a:lnSpc>
            </a:pPr>
            <a:r>
              <a:rPr lang="en-US" sz="9299">
                <a:solidFill>
                  <a:srgbClr val="FFBD59"/>
                </a:solidFill>
                <a:latin typeface="Avenir Bold"/>
              </a:rPr>
              <a:t>RESULTADOS y DISCUSIÓN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5147"/>
            <a:ext cx="18541556" cy="2037219"/>
            <a:chOff x="0" y="0"/>
            <a:chExt cx="4883373" cy="536552"/>
          </a:xfrm>
        </p:grpSpPr>
        <p:sp>
          <p:nvSpPr>
            <p:cNvPr id="3" name="Freeform 3"/>
            <p:cNvSpPr/>
            <p:nvPr/>
          </p:nvSpPr>
          <p:spPr>
            <a:xfrm>
              <a:off x="0" y="0"/>
              <a:ext cx="4883373" cy="536552"/>
            </a:xfrm>
            <a:custGeom>
              <a:avLst/>
              <a:gdLst/>
              <a:ahLst/>
              <a:cxnLst/>
              <a:rect l="l" t="t" r="r" b="b"/>
              <a:pathLst>
                <a:path w="4883373" h="536552">
                  <a:moveTo>
                    <a:pt x="0" y="0"/>
                  </a:moveTo>
                  <a:lnTo>
                    <a:pt x="4883373" y="0"/>
                  </a:lnTo>
                  <a:lnTo>
                    <a:pt x="4883373" y="536552"/>
                  </a:lnTo>
                  <a:lnTo>
                    <a:pt x="0" y="536552"/>
                  </a:lnTo>
                  <a:close/>
                </a:path>
              </a:pathLst>
            </a:custGeom>
            <a:solidFill>
              <a:srgbClr val="0088AF"/>
            </a:solidFill>
          </p:spPr>
          <p:txBody>
            <a:bodyPr/>
            <a:lstStyle/>
            <a:p>
              <a:endParaRPr lang="en-GB"/>
            </a:p>
          </p:txBody>
        </p:sp>
        <p:sp>
          <p:nvSpPr>
            <p:cNvPr id="4" name="TextBox 4"/>
            <p:cNvSpPr txBox="1"/>
            <p:nvPr/>
          </p:nvSpPr>
          <p:spPr>
            <a:xfrm>
              <a:off x="0" y="-76200"/>
              <a:ext cx="4883373" cy="612752"/>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9" name="Picture 9"/>
          <p:cNvPicPr>
            <a:picLocks noChangeAspect="1"/>
          </p:cNvPicPr>
          <p:nvPr/>
        </p:nvPicPr>
        <p:blipFill>
          <a:blip r:embed="rId7"/>
          <a:stretch>
            <a:fillRect/>
          </a:stretch>
        </p:blipFill>
        <p:spPr>
          <a:xfrm>
            <a:off x="526434" y="6604791"/>
            <a:ext cx="3617011" cy="3502154"/>
          </a:xfrm>
          <a:prstGeom prst="rect">
            <a:avLst/>
          </a:prstGeom>
        </p:spPr>
      </p:pic>
      <p:grpSp>
        <p:nvGrpSpPr>
          <p:cNvPr id="10" name="Group 10"/>
          <p:cNvGrpSpPr/>
          <p:nvPr/>
        </p:nvGrpSpPr>
        <p:grpSpPr>
          <a:xfrm>
            <a:off x="4133227" y="7176845"/>
            <a:ext cx="224977" cy="2249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FF96"/>
            </a:solidFill>
          </p:spPr>
          <p:txBody>
            <a:bodyPr/>
            <a:lstStyle/>
            <a:p>
              <a:endParaRPr lang="en-GB"/>
            </a:p>
          </p:txBody>
        </p:sp>
        <p:sp>
          <p:nvSpPr>
            <p:cNvPr id="12" name="TextBox 12"/>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3" name="Group 13"/>
          <p:cNvGrpSpPr/>
          <p:nvPr/>
        </p:nvGrpSpPr>
        <p:grpSpPr>
          <a:xfrm>
            <a:off x="4133227" y="8237045"/>
            <a:ext cx="224977" cy="22497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3B6"/>
            </a:solidFill>
          </p:spPr>
          <p:txBody>
            <a:bodyPr/>
            <a:lstStyle/>
            <a:p>
              <a:endParaRPr lang="en-GB"/>
            </a:p>
          </p:txBody>
        </p:sp>
        <p:sp>
          <p:nvSpPr>
            <p:cNvPr id="15" name="TextBox 15"/>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6" name="Group 16"/>
          <p:cNvGrpSpPr/>
          <p:nvPr/>
        </p:nvGrpSpPr>
        <p:grpSpPr>
          <a:xfrm>
            <a:off x="4133227" y="7707567"/>
            <a:ext cx="224977" cy="22497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CAA"/>
            </a:solidFill>
          </p:spPr>
          <p:txBody>
            <a:bodyPr/>
            <a:lstStyle/>
            <a:p>
              <a:endParaRPr lang="en-GB"/>
            </a:p>
          </p:txBody>
        </p:sp>
        <p:sp>
          <p:nvSpPr>
            <p:cNvPr id="18" name="TextBox 18"/>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9" name="Group 19"/>
          <p:cNvGrpSpPr/>
          <p:nvPr/>
        </p:nvGrpSpPr>
        <p:grpSpPr>
          <a:xfrm>
            <a:off x="4133227" y="8767766"/>
            <a:ext cx="224977" cy="22497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8AF"/>
            </a:solidFill>
          </p:spPr>
          <p:txBody>
            <a:bodyPr/>
            <a:lstStyle/>
            <a:p>
              <a:endParaRPr lang="en-GB"/>
            </a:p>
          </p:txBody>
        </p:sp>
        <p:sp>
          <p:nvSpPr>
            <p:cNvPr id="21" name="TextBox 21"/>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22" name="Group 22"/>
          <p:cNvGrpSpPr/>
          <p:nvPr/>
        </p:nvGrpSpPr>
        <p:grpSpPr>
          <a:xfrm>
            <a:off x="4133227" y="9376269"/>
            <a:ext cx="224977" cy="22497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6291"/>
            </a:solidFill>
          </p:spPr>
          <p:txBody>
            <a:bodyPr/>
            <a:lstStyle/>
            <a:p>
              <a:endParaRPr lang="en-GB"/>
            </a:p>
          </p:txBody>
        </p:sp>
        <p:sp>
          <p:nvSpPr>
            <p:cNvPr id="24" name="TextBox 24"/>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25" name="Group 25"/>
          <p:cNvGrpSpPr/>
          <p:nvPr/>
        </p:nvGrpSpPr>
        <p:grpSpPr>
          <a:xfrm>
            <a:off x="3319263" y="4447534"/>
            <a:ext cx="1948895" cy="1948895"/>
            <a:chOff x="0" y="0"/>
            <a:chExt cx="812800" cy="812800"/>
          </a:xfrm>
        </p:grpSpPr>
        <p:sp>
          <p:nvSpPr>
            <p:cNvPr id="26" name="Freeform 26"/>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27" name="TextBox 27"/>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grpSp>
        <p:nvGrpSpPr>
          <p:cNvPr id="28" name="Group 28"/>
          <p:cNvGrpSpPr/>
          <p:nvPr/>
        </p:nvGrpSpPr>
        <p:grpSpPr>
          <a:xfrm>
            <a:off x="12629092" y="5866055"/>
            <a:ext cx="1738260" cy="1738260"/>
            <a:chOff x="0" y="0"/>
            <a:chExt cx="812800" cy="812800"/>
          </a:xfrm>
        </p:grpSpPr>
        <p:sp>
          <p:nvSpPr>
            <p:cNvPr id="29" name="Freeform 29"/>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30" name="TextBox 30"/>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31" name="Freeform 31"/>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2" name="Freeform 32"/>
          <p:cNvSpPr/>
          <p:nvPr/>
        </p:nvSpPr>
        <p:spPr>
          <a:xfrm>
            <a:off x="2537301" y="5508140"/>
            <a:ext cx="1400155" cy="1227045"/>
          </a:xfrm>
          <a:custGeom>
            <a:avLst/>
            <a:gdLst/>
            <a:ahLst/>
            <a:cxnLst/>
            <a:rect l="l" t="t" r="r" b="b"/>
            <a:pathLst>
              <a:path w="1400155" h="1227045">
                <a:moveTo>
                  <a:pt x="0" y="0"/>
                </a:moveTo>
                <a:lnTo>
                  <a:pt x="1400155" y="0"/>
                </a:lnTo>
                <a:lnTo>
                  <a:pt x="1400155" y="1227045"/>
                </a:lnTo>
                <a:lnTo>
                  <a:pt x="0" y="12270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3" name="TextBox 33"/>
          <p:cNvSpPr txBox="1"/>
          <p:nvPr/>
        </p:nvSpPr>
        <p:spPr>
          <a:xfrm>
            <a:off x="3190042" y="114743"/>
            <a:ext cx="14745735" cy="1505586"/>
          </a:xfrm>
          <a:prstGeom prst="rect">
            <a:avLst/>
          </a:prstGeom>
        </p:spPr>
        <p:txBody>
          <a:bodyPr lIns="0" tIns="0" rIns="0" bIns="0" rtlCol="0" anchor="t">
            <a:spAutoFit/>
          </a:bodyPr>
          <a:lstStyle/>
          <a:p>
            <a:pPr algn="ctr">
              <a:lnSpc>
                <a:spcPts val="5739"/>
              </a:lnSpc>
            </a:pPr>
            <a:r>
              <a:rPr lang="en-US" sz="4099">
                <a:solidFill>
                  <a:srgbClr val="FFFFFF"/>
                </a:solidFill>
                <a:latin typeface="Avenir"/>
              </a:rPr>
              <a:t>Conocer y analizar las actitudes hacia el dopaje. Principales resultados descriptivos en atletas y entrenadores</a:t>
            </a:r>
          </a:p>
        </p:txBody>
      </p:sp>
      <p:sp>
        <p:nvSpPr>
          <p:cNvPr id="34" name="TextBox 34"/>
          <p:cNvSpPr txBox="1"/>
          <p:nvPr/>
        </p:nvSpPr>
        <p:spPr>
          <a:xfrm>
            <a:off x="2009447" y="2240673"/>
            <a:ext cx="7298829" cy="590550"/>
          </a:xfrm>
          <a:prstGeom prst="rect">
            <a:avLst/>
          </a:prstGeom>
        </p:spPr>
        <p:txBody>
          <a:bodyPr lIns="0" tIns="0" rIns="0" bIns="0" rtlCol="0" anchor="t">
            <a:spAutoFit/>
          </a:bodyPr>
          <a:lstStyle/>
          <a:p>
            <a:pPr algn="ctr">
              <a:lnSpc>
                <a:spcPts val="4137"/>
              </a:lnSpc>
              <a:spcBef>
                <a:spcPct val="0"/>
              </a:spcBef>
            </a:pPr>
            <a:r>
              <a:rPr lang="en-US" sz="3448">
                <a:solidFill>
                  <a:srgbClr val="000000"/>
                </a:solidFill>
                <a:latin typeface="Avenir Bold"/>
              </a:rPr>
              <a:t>Actitudes generales hacia el dopaje</a:t>
            </a:r>
          </a:p>
        </p:txBody>
      </p:sp>
      <p:sp>
        <p:nvSpPr>
          <p:cNvPr id="35" name="TextBox 35"/>
          <p:cNvSpPr txBox="1"/>
          <p:nvPr/>
        </p:nvSpPr>
        <p:spPr>
          <a:xfrm>
            <a:off x="1825274" y="2968001"/>
            <a:ext cx="7909156" cy="1060008"/>
          </a:xfrm>
          <a:prstGeom prst="rect">
            <a:avLst/>
          </a:prstGeom>
        </p:spPr>
        <p:txBody>
          <a:bodyPr lIns="0" tIns="0" rIns="0" bIns="0" rtlCol="0" anchor="t">
            <a:spAutoFit/>
          </a:bodyPr>
          <a:lstStyle/>
          <a:p>
            <a:pPr algn="ctr">
              <a:lnSpc>
                <a:spcPts val="2858"/>
              </a:lnSpc>
            </a:pPr>
            <a:r>
              <a:rPr lang="en-US" sz="2041">
                <a:solidFill>
                  <a:srgbClr val="000000"/>
                </a:solidFill>
                <a:latin typeface="Montserrat Classic"/>
              </a:rPr>
              <a:t> En tu deporte, ¿cómo de necesario crees que es para los deportistas utilizar en algún momento dado sustancias o métodos prohibidos para rendir al más alto nivel?</a:t>
            </a:r>
          </a:p>
        </p:txBody>
      </p:sp>
      <p:sp>
        <p:nvSpPr>
          <p:cNvPr id="36" name="TextBox 36"/>
          <p:cNvSpPr txBox="1"/>
          <p:nvPr/>
        </p:nvSpPr>
        <p:spPr>
          <a:xfrm>
            <a:off x="4485854" y="7167320"/>
            <a:ext cx="1293997" cy="276837"/>
          </a:xfrm>
          <a:prstGeom prst="rect">
            <a:avLst/>
          </a:prstGeom>
        </p:spPr>
        <p:txBody>
          <a:bodyPr lIns="0" tIns="0" rIns="0" bIns="0" rtlCol="0" anchor="t">
            <a:spAutoFit/>
          </a:bodyPr>
          <a:lstStyle/>
          <a:p>
            <a:pPr>
              <a:lnSpc>
                <a:spcPts val="1159"/>
              </a:lnSpc>
            </a:pPr>
            <a:r>
              <a:rPr lang="en-US" sz="828">
                <a:solidFill>
                  <a:srgbClr val="000000"/>
                </a:solidFill>
                <a:latin typeface="Montserrat 1"/>
              </a:rPr>
              <a:t>Seguro que necesitan utilizarlas</a:t>
            </a:r>
          </a:p>
        </p:txBody>
      </p:sp>
      <p:sp>
        <p:nvSpPr>
          <p:cNvPr id="37" name="TextBox 37"/>
          <p:cNvSpPr txBox="1"/>
          <p:nvPr/>
        </p:nvSpPr>
        <p:spPr>
          <a:xfrm>
            <a:off x="4485854" y="8212688"/>
            <a:ext cx="1293997" cy="276837"/>
          </a:xfrm>
          <a:prstGeom prst="rect">
            <a:avLst/>
          </a:prstGeom>
        </p:spPr>
        <p:txBody>
          <a:bodyPr lIns="0" tIns="0" rIns="0" bIns="0" rtlCol="0" anchor="t">
            <a:spAutoFit/>
          </a:bodyPr>
          <a:lstStyle/>
          <a:p>
            <a:pPr>
              <a:lnSpc>
                <a:spcPts val="1159"/>
              </a:lnSpc>
            </a:pPr>
            <a:r>
              <a:rPr lang="en-US" sz="828">
                <a:solidFill>
                  <a:srgbClr val="000000"/>
                </a:solidFill>
                <a:latin typeface="Montserrat 1"/>
              </a:rPr>
              <a:t>Tal vez necesiten utilizarlas</a:t>
            </a:r>
          </a:p>
        </p:txBody>
      </p:sp>
      <p:sp>
        <p:nvSpPr>
          <p:cNvPr id="38" name="TextBox 38"/>
          <p:cNvSpPr txBox="1"/>
          <p:nvPr/>
        </p:nvSpPr>
        <p:spPr>
          <a:xfrm>
            <a:off x="4485854" y="7690617"/>
            <a:ext cx="1293997" cy="276837"/>
          </a:xfrm>
          <a:prstGeom prst="rect">
            <a:avLst/>
          </a:prstGeom>
        </p:spPr>
        <p:txBody>
          <a:bodyPr lIns="0" tIns="0" rIns="0" bIns="0" rtlCol="0" anchor="t">
            <a:spAutoFit/>
          </a:bodyPr>
          <a:lstStyle/>
          <a:p>
            <a:pPr>
              <a:lnSpc>
                <a:spcPts val="1159"/>
              </a:lnSpc>
            </a:pPr>
            <a:r>
              <a:rPr lang="en-US" sz="828">
                <a:solidFill>
                  <a:srgbClr val="000000"/>
                </a:solidFill>
                <a:latin typeface="Montserrat 1"/>
              </a:rPr>
              <a:t>Probablemente necesitan utilizarlas</a:t>
            </a:r>
          </a:p>
        </p:txBody>
      </p:sp>
      <p:sp>
        <p:nvSpPr>
          <p:cNvPr id="39" name="TextBox 39"/>
          <p:cNvSpPr txBox="1"/>
          <p:nvPr/>
        </p:nvSpPr>
        <p:spPr>
          <a:xfrm>
            <a:off x="4485854" y="8767044"/>
            <a:ext cx="1293997" cy="276837"/>
          </a:xfrm>
          <a:prstGeom prst="rect">
            <a:avLst/>
          </a:prstGeom>
        </p:spPr>
        <p:txBody>
          <a:bodyPr lIns="0" tIns="0" rIns="0" bIns="0" rtlCol="0" anchor="t">
            <a:spAutoFit/>
          </a:bodyPr>
          <a:lstStyle/>
          <a:p>
            <a:pPr>
              <a:lnSpc>
                <a:spcPts val="1159"/>
              </a:lnSpc>
            </a:pPr>
            <a:r>
              <a:rPr lang="en-US" sz="828">
                <a:solidFill>
                  <a:srgbClr val="000000"/>
                </a:solidFill>
                <a:latin typeface="Montserrat 1"/>
              </a:rPr>
              <a:t>Probablemente no necesitan utilizarlas</a:t>
            </a:r>
          </a:p>
        </p:txBody>
      </p:sp>
      <p:sp>
        <p:nvSpPr>
          <p:cNvPr id="40" name="TextBox 40"/>
          <p:cNvSpPr txBox="1"/>
          <p:nvPr/>
        </p:nvSpPr>
        <p:spPr>
          <a:xfrm>
            <a:off x="4485854" y="9346739"/>
            <a:ext cx="1293997" cy="276837"/>
          </a:xfrm>
          <a:prstGeom prst="rect">
            <a:avLst/>
          </a:prstGeom>
        </p:spPr>
        <p:txBody>
          <a:bodyPr lIns="0" tIns="0" rIns="0" bIns="0" rtlCol="0" anchor="t">
            <a:spAutoFit/>
          </a:bodyPr>
          <a:lstStyle/>
          <a:p>
            <a:pPr>
              <a:lnSpc>
                <a:spcPts val="1159"/>
              </a:lnSpc>
            </a:pPr>
            <a:r>
              <a:rPr lang="en-US" sz="828">
                <a:solidFill>
                  <a:srgbClr val="000000"/>
                </a:solidFill>
                <a:latin typeface="Montserrat 1"/>
              </a:rPr>
              <a:t>Seguro que no necesitan utilizarlas</a:t>
            </a:r>
          </a:p>
        </p:txBody>
      </p:sp>
      <p:sp>
        <p:nvSpPr>
          <p:cNvPr id="41" name="TextBox 41"/>
          <p:cNvSpPr txBox="1"/>
          <p:nvPr/>
        </p:nvSpPr>
        <p:spPr>
          <a:xfrm>
            <a:off x="3628942" y="4817447"/>
            <a:ext cx="1329536" cy="604535"/>
          </a:xfrm>
          <a:prstGeom prst="rect">
            <a:avLst/>
          </a:prstGeom>
        </p:spPr>
        <p:txBody>
          <a:bodyPr lIns="0" tIns="0" rIns="0" bIns="0" rtlCol="0" anchor="t">
            <a:spAutoFit/>
          </a:bodyPr>
          <a:lstStyle/>
          <a:p>
            <a:pPr algn="ctr">
              <a:lnSpc>
                <a:spcPts val="4217"/>
              </a:lnSpc>
              <a:spcBef>
                <a:spcPct val="0"/>
              </a:spcBef>
            </a:pPr>
            <a:r>
              <a:rPr lang="en-US" sz="3514">
                <a:solidFill>
                  <a:srgbClr val="000000"/>
                </a:solidFill>
                <a:latin typeface="Avenir Bold"/>
              </a:rPr>
              <a:t>66.6%</a:t>
            </a:r>
          </a:p>
        </p:txBody>
      </p:sp>
      <p:sp>
        <p:nvSpPr>
          <p:cNvPr id="42" name="TextBox 42"/>
          <p:cNvSpPr txBox="1"/>
          <p:nvPr/>
        </p:nvSpPr>
        <p:spPr>
          <a:xfrm>
            <a:off x="6264494" y="7762906"/>
            <a:ext cx="4298416" cy="1265243"/>
          </a:xfrm>
          <a:prstGeom prst="rect">
            <a:avLst/>
          </a:prstGeom>
        </p:spPr>
        <p:txBody>
          <a:bodyPr lIns="0" tIns="0" rIns="0" bIns="0" rtlCol="0" anchor="t">
            <a:spAutoFit/>
          </a:bodyPr>
          <a:lstStyle/>
          <a:p>
            <a:pPr algn="ctr">
              <a:lnSpc>
                <a:spcPts val="3210"/>
              </a:lnSpc>
              <a:spcBef>
                <a:spcPct val="0"/>
              </a:spcBef>
            </a:pPr>
            <a:r>
              <a:rPr lang="en-US" sz="2675">
                <a:solidFill>
                  <a:srgbClr val="000000"/>
                </a:solidFill>
                <a:latin typeface="Avenir"/>
              </a:rPr>
              <a:t>Consideran que no es necesario el uso de SMP para rendir al más alto nivel</a:t>
            </a:r>
          </a:p>
        </p:txBody>
      </p:sp>
      <p:sp>
        <p:nvSpPr>
          <p:cNvPr id="43" name="TextBox 43"/>
          <p:cNvSpPr txBox="1"/>
          <p:nvPr/>
        </p:nvSpPr>
        <p:spPr>
          <a:xfrm>
            <a:off x="12222921" y="7990559"/>
            <a:ext cx="5142443" cy="1672807"/>
          </a:xfrm>
          <a:prstGeom prst="rect">
            <a:avLst/>
          </a:prstGeom>
        </p:spPr>
        <p:txBody>
          <a:bodyPr lIns="0" tIns="0" rIns="0" bIns="0" rtlCol="0" anchor="t">
            <a:spAutoFit/>
          </a:bodyPr>
          <a:lstStyle/>
          <a:p>
            <a:pPr algn="ctr">
              <a:lnSpc>
                <a:spcPts val="3231"/>
              </a:lnSpc>
              <a:spcBef>
                <a:spcPct val="0"/>
              </a:spcBef>
            </a:pPr>
            <a:r>
              <a:rPr lang="en-US" sz="2692">
                <a:solidFill>
                  <a:srgbClr val="000000"/>
                </a:solidFill>
                <a:latin typeface="Avenir"/>
              </a:rPr>
              <a:t>NO considerarían la oferta de uso de SMP bajo supervión médica,  a bajo coste y siendo  la sustancia indetectable</a:t>
            </a:r>
          </a:p>
        </p:txBody>
      </p:sp>
      <p:sp>
        <p:nvSpPr>
          <p:cNvPr id="44" name="TextBox 44"/>
          <p:cNvSpPr txBox="1"/>
          <p:nvPr/>
        </p:nvSpPr>
        <p:spPr>
          <a:xfrm>
            <a:off x="12905302" y="6197277"/>
            <a:ext cx="1185841" cy="537908"/>
          </a:xfrm>
          <a:prstGeom prst="rect">
            <a:avLst/>
          </a:prstGeom>
        </p:spPr>
        <p:txBody>
          <a:bodyPr lIns="0" tIns="0" rIns="0" bIns="0" rtlCol="0" anchor="t">
            <a:spAutoFit/>
          </a:bodyPr>
          <a:lstStyle/>
          <a:p>
            <a:pPr algn="ctr">
              <a:lnSpc>
                <a:spcPts val="3761"/>
              </a:lnSpc>
              <a:spcBef>
                <a:spcPct val="0"/>
              </a:spcBef>
            </a:pPr>
            <a:r>
              <a:rPr lang="en-US" sz="3134">
                <a:solidFill>
                  <a:srgbClr val="000000"/>
                </a:solidFill>
                <a:latin typeface="Avenir Bold"/>
              </a:rPr>
              <a:t>77.2%</a:t>
            </a:r>
          </a:p>
        </p:txBody>
      </p:sp>
      <p:sp>
        <p:nvSpPr>
          <p:cNvPr id="45" name="TextBox 45"/>
          <p:cNvSpPr txBox="1"/>
          <p:nvPr/>
        </p:nvSpPr>
        <p:spPr>
          <a:xfrm>
            <a:off x="13214481" y="2240673"/>
            <a:ext cx="3159323" cy="571500"/>
          </a:xfrm>
          <a:prstGeom prst="rect">
            <a:avLst/>
          </a:prstGeom>
        </p:spPr>
        <p:txBody>
          <a:bodyPr lIns="0" tIns="0" rIns="0" bIns="0" rtlCol="0" anchor="t">
            <a:spAutoFit/>
          </a:bodyPr>
          <a:lstStyle/>
          <a:p>
            <a:pPr algn="ctr">
              <a:lnSpc>
                <a:spcPts val="4017"/>
              </a:lnSpc>
              <a:spcBef>
                <a:spcPct val="0"/>
              </a:spcBef>
            </a:pPr>
            <a:r>
              <a:rPr lang="en-US" sz="3348">
                <a:solidFill>
                  <a:srgbClr val="000000"/>
                </a:solidFill>
                <a:latin typeface="Avenir Bold"/>
              </a:rPr>
              <a:t>Susceptibilidad </a:t>
            </a:r>
          </a:p>
        </p:txBody>
      </p:sp>
      <p:sp>
        <p:nvSpPr>
          <p:cNvPr id="46" name="TextBox 46"/>
          <p:cNvSpPr txBox="1"/>
          <p:nvPr/>
        </p:nvSpPr>
        <p:spPr>
          <a:xfrm>
            <a:off x="11610855" y="3126830"/>
            <a:ext cx="6180530" cy="2478991"/>
          </a:xfrm>
          <a:prstGeom prst="rect">
            <a:avLst/>
          </a:prstGeom>
        </p:spPr>
        <p:txBody>
          <a:bodyPr lIns="0" tIns="0" rIns="0" bIns="0" rtlCol="0" anchor="t">
            <a:spAutoFit/>
          </a:bodyPr>
          <a:lstStyle/>
          <a:p>
            <a:pPr algn="ctr">
              <a:lnSpc>
                <a:spcPts val="2858"/>
              </a:lnSpc>
            </a:pPr>
            <a:r>
              <a:rPr lang="en-US" sz="2041">
                <a:solidFill>
                  <a:srgbClr val="000000"/>
                </a:solidFill>
                <a:latin typeface="Montserrat Classic"/>
              </a:rPr>
              <a:t>Si te ofreciesen una sustancia o método prohibido bajo supervisión médica, sin coste o con bajo coste económico, y esa sustancia o método pudiera marcar una diferencia significativa en tu rendimiento, siendo además indetectable, ¿hasta qué punto tomarías en consideración esta oferta?</a:t>
            </a:r>
          </a:p>
        </p:txBody>
      </p:sp>
      <p:grpSp>
        <p:nvGrpSpPr>
          <p:cNvPr id="47" name="Group 47"/>
          <p:cNvGrpSpPr/>
          <p:nvPr/>
        </p:nvGrpSpPr>
        <p:grpSpPr>
          <a:xfrm>
            <a:off x="6831527" y="4323283"/>
            <a:ext cx="1948895" cy="1948895"/>
            <a:chOff x="0" y="0"/>
            <a:chExt cx="812800" cy="812800"/>
          </a:xfrm>
        </p:grpSpPr>
        <p:sp>
          <p:nvSpPr>
            <p:cNvPr id="48" name="Freeform 48"/>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49" name="TextBox 49"/>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50" name="Freeform 50"/>
          <p:cNvSpPr/>
          <p:nvPr/>
        </p:nvSpPr>
        <p:spPr>
          <a:xfrm>
            <a:off x="6392254" y="5152384"/>
            <a:ext cx="878546" cy="1203488"/>
          </a:xfrm>
          <a:custGeom>
            <a:avLst/>
            <a:gdLst/>
            <a:ahLst/>
            <a:cxnLst/>
            <a:rect l="l" t="t" r="r" b="b"/>
            <a:pathLst>
              <a:path w="878546" h="1203488">
                <a:moveTo>
                  <a:pt x="0" y="0"/>
                </a:moveTo>
                <a:lnTo>
                  <a:pt x="878547" y="0"/>
                </a:lnTo>
                <a:lnTo>
                  <a:pt x="878547" y="1203489"/>
                </a:lnTo>
                <a:lnTo>
                  <a:pt x="0" y="12034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51" name="TextBox 51"/>
          <p:cNvSpPr txBox="1"/>
          <p:nvPr/>
        </p:nvSpPr>
        <p:spPr>
          <a:xfrm>
            <a:off x="7089667" y="4817447"/>
            <a:ext cx="1329536" cy="604535"/>
          </a:xfrm>
          <a:prstGeom prst="rect">
            <a:avLst/>
          </a:prstGeom>
        </p:spPr>
        <p:txBody>
          <a:bodyPr lIns="0" tIns="0" rIns="0" bIns="0" rtlCol="0" anchor="t">
            <a:spAutoFit/>
          </a:bodyPr>
          <a:lstStyle/>
          <a:p>
            <a:pPr algn="ctr">
              <a:lnSpc>
                <a:spcPts val="4217"/>
              </a:lnSpc>
              <a:spcBef>
                <a:spcPct val="0"/>
              </a:spcBef>
            </a:pPr>
            <a:r>
              <a:rPr lang="en-US" sz="3514">
                <a:solidFill>
                  <a:srgbClr val="000000"/>
                </a:solidFill>
                <a:latin typeface="Avenir Bold"/>
              </a:rPr>
              <a:t>78.6%</a:t>
            </a:r>
          </a:p>
        </p:txBody>
      </p:sp>
      <p:grpSp>
        <p:nvGrpSpPr>
          <p:cNvPr id="52" name="Group 52"/>
          <p:cNvGrpSpPr/>
          <p:nvPr/>
        </p:nvGrpSpPr>
        <p:grpSpPr>
          <a:xfrm>
            <a:off x="15627103" y="5866055"/>
            <a:ext cx="1738260" cy="1738260"/>
            <a:chOff x="0" y="0"/>
            <a:chExt cx="812800" cy="812800"/>
          </a:xfrm>
        </p:grpSpPr>
        <p:sp>
          <p:nvSpPr>
            <p:cNvPr id="53" name="Freeform 53"/>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54" name="TextBox 54"/>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55" name="TextBox 55"/>
          <p:cNvSpPr txBox="1"/>
          <p:nvPr/>
        </p:nvSpPr>
        <p:spPr>
          <a:xfrm>
            <a:off x="16080091" y="6224946"/>
            <a:ext cx="832284" cy="537908"/>
          </a:xfrm>
          <a:prstGeom prst="rect">
            <a:avLst/>
          </a:prstGeom>
        </p:spPr>
        <p:txBody>
          <a:bodyPr lIns="0" tIns="0" rIns="0" bIns="0" rtlCol="0" anchor="t">
            <a:spAutoFit/>
          </a:bodyPr>
          <a:lstStyle/>
          <a:p>
            <a:pPr algn="ctr">
              <a:lnSpc>
                <a:spcPts val="3761"/>
              </a:lnSpc>
              <a:spcBef>
                <a:spcPct val="0"/>
              </a:spcBef>
            </a:pPr>
            <a:r>
              <a:rPr lang="en-US" sz="3134">
                <a:solidFill>
                  <a:srgbClr val="000000"/>
                </a:solidFill>
                <a:latin typeface="Avenir Bold"/>
              </a:rPr>
              <a:t>93%</a:t>
            </a:r>
          </a:p>
        </p:txBody>
      </p:sp>
      <p:sp>
        <p:nvSpPr>
          <p:cNvPr id="56" name="Freeform 56"/>
          <p:cNvSpPr/>
          <p:nvPr/>
        </p:nvSpPr>
        <p:spPr>
          <a:xfrm>
            <a:off x="11929014" y="6696979"/>
            <a:ext cx="1400155" cy="1227045"/>
          </a:xfrm>
          <a:custGeom>
            <a:avLst/>
            <a:gdLst/>
            <a:ahLst/>
            <a:cxnLst/>
            <a:rect l="l" t="t" r="r" b="b"/>
            <a:pathLst>
              <a:path w="1400155" h="1227045">
                <a:moveTo>
                  <a:pt x="0" y="0"/>
                </a:moveTo>
                <a:lnTo>
                  <a:pt x="1400155" y="0"/>
                </a:lnTo>
                <a:lnTo>
                  <a:pt x="1400155" y="1227045"/>
                </a:lnTo>
                <a:lnTo>
                  <a:pt x="0" y="12270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57" name="Freeform 57"/>
          <p:cNvSpPr/>
          <p:nvPr/>
        </p:nvSpPr>
        <p:spPr>
          <a:xfrm>
            <a:off x="15187830" y="6616567"/>
            <a:ext cx="878546" cy="1203488"/>
          </a:xfrm>
          <a:custGeom>
            <a:avLst/>
            <a:gdLst/>
            <a:ahLst/>
            <a:cxnLst/>
            <a:rect l="l" t="t" r="r" b="b"/>
            <a:pathLst>
              <a:path w="878546" h="1203488">
                <a:moveTo>
                  <a:pt x="0" y="0"/>
                </a:moveTo>
                <a:lnTo>
                  <a:pt x="878547" y="0"/>
                </a:lnTo>
                <a:lnTo>
                  <a:pt x="878547" y="1203489"/>
                </a:lnTo>
                <a:lnTo>
                  <a:pt x="0" y="12034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3941785" y="3942881"/>
            <a:ext cx="3498566" cy="2571446"/>
          </a:xfrm>
          <a:custGeom>
            <a:avLst/>
            <a:gdLst/>
            <a:ahLst/>
            <a:cxnLst/>
            <a:rect l="l" t="t" r="r" b="b"/>
            <a:pathLst>
              <a:path w="3498566" h="2571446">
                <a:moveTo>
                  <a:pt x="0" y="0"/>
                </a:moveTo>
                <a:lnTo>
                  <a:pt x="3498566" y="0"/>
                </a:lnTo>
                <a:lnTo>
                  <a:pt x="3498566" y="2571446"/>
                </a:lnTo>
                <a:lnTo>
                  <a:pt x="0" y="25714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56175" y="3131326"/>
            <a:ext cx="11842379" cy="6766001"/>
          </a:xfrm>
          <a:custGeom>
            <a:avLst/>
            <a:gdLst/>
            <a:ahLst/>
            <a:cxnLst/>
            <a:rect l="l" t="t" r="r" b="b"/>
            <a:pathLst>
              <a:path w="11842379" h="6766001">
                <a:moveTo>
                  <a:pt x="0" y="0"/>
                </a:moveTo>
                <a:lnTo>
                  <a:pt x="11842379" y="0"/>
                </a:lnTo>
                <a:lnTo>
                  <a:pt x="11842379" y="6766001"/>
                </a:lnTo>
                <a:lnTo>
                  <a:pt x="0" y="6766001"/>
                </a:lnTo>
                <a:lnTo>
                  <a:pt x="0" y="0"/>
                </a:lnTo>
                <a:close/>
              </a:path>
            </a:pathLst>
          </a:custGeom>
          <a:blipFill>
            <a:blip r:embed="rId7"/>
            <a:stretch>
              <a:fillRect/>
            </a:stretch>
          </a:blipFill>
        </p:spPr>
        <p:txBody>
          <a:bodyPr/>
          <a:lstStyle/>
          <a:p>
            <a:endParaRPr lang="en-GB"/>
          </a:p>
        </p:txBody>
      </p:sp>
      <p:sp>
        <p:nvSpPr>
          <p:cNvPr id="10" name="TextBox 10"/>
          <p:cNvSpPr txBox="1"/>
          <p:nvPr/>
        </p:nvSpPr>
        <p:spPr>
          <a:xfrm>
            <a:off x="2079137" y="2250898"/>
            <a:ext cx="14923889"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Variables morales: desconexión moral frente al dopaje y postura moral</a:t>
            </a:r>
          </a:p>
        </p:txBody>
      </p:sp>
      <p:sp>
        <p:nvSpPr>
          <p:cNvPr id="11" name="TextBox 11"/>
          <p:cNvSpPr txBox="1"/>
          <p:nvPr/>
        </p:nvSpPr>
        <p:spPr>
          <a:xfrm>
            <a:off x="15019928" y="6876277"/>
            <a:ext cx="1342281"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92.5%</a:t>
            </a:r>
          </a:p>
        </p:txBody>
      </p:sp>
      <p:sp>
        <p:nvSpPr>
          <p:cNvPr id="12" name="TextBox 12"/>
          <p:cNvSpPr txBox="1"/>
          <p:nvPr/>
        </p:nvSpPr>
        <p:spPr>
          <a:xfrm>
            <a:off x="13760734" y="7592174"/>
            <a:ext cx="4134238" cy="971550"/>
          </a:xfrm>
          <a:prstGeom prst="rect">
            <a:avLst/>
          </a:prstGeom>
        </p:spPr>
        <p:txBody>
          <a:bodyPr lIns="0" tIns="0" rIns="0" bIns="0" rtlCol="0" anchor="t">
            <a:spAutoFit/>
          </a:bodyPr>
          <a:lstStyle/>
          <a:p>
            <a:pPr algn="ctr">
              <a:lnSpc>
                <a:spcPts val="3657"/>
              </a:lnSpc>
              <a:spcBef>
                <a:spcPct val="0"/>
              </a:spcBef>
            </a:pPr>
            <a:r>
              <a:rPr lang="en-US" sz="3048">
                <a:solidFill>
                  <a:srgbClr val="000000"/>
                </a:solidFill>
                <a:latin typeface="Avenir"/>
              </a:rPr>
              <a:t>Consideran el dopaje inmoral</a:t>
            </a:r>
          </a:p>
        </p:txBody>
      </p:sp>
      <p:sp>
        <p:nvSpPr>
          <p:cNvPr id="13" name="TextBox 13"/>
          <p:cNvSpPr txBox="1"/>
          <p:nvPr/>
        </p:nvSpPr>
        <p:spPr>
          <a:xfrm>
            <a:off x="10159372" y="9840177"/>
            <a:ext cx="3076277" cy="269240"/>
          </a:xfrm>
          <a:prstGeom prst="rect">
            <a:avLst/>
          </a:prstGeom>
        </p:spPr>
        <p:txBody>
          <a:bodyPr lIns="0" tIns="0" rIns="0" bIns="0" rtlCol="0" anchor="t">
            <a:spAutoFit/>
          </a:bodyPr>
          <a:lstStyle/>
          <a:p>
            <a:pPr algn="ctr">
              <a:lnSpc>
                <a:spcPts val="1959"/>
              </a:lnSpc>
            </a:pPr>
            <a:r>
              <a:rPr lang="en-US" sz="1399">
                <a:solidFill>
                  <a:srgbClr val="000000"/>
                </a:solidFill>
                <a:latin typeface="Avenir"/>
              </a:rPr>
              <a:t>Bandura, 1991. Kavussanu et al., 2016 </a:t>
            </a:r>
          </a:p>
        </p:txBody>
      </p:sp>
      <p:sp>
        <p:nvSpPr>
          <p:cNvPr id="14" name="TextBox 14"/>
          <p:cNvSpPr txBox="1"/>
          <p:nvPr/>
        </p:nvSpPr>
        <p:spPr>
          <a:xfrm>
            <a:off x="2962935" y="519112"/>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MORALIDAD: resultados descriptivos</a:t>
            </a:r>
          </a:p>
        </p:txBody>
      </p:sp>
      <p:sp>
        <p:nvSpPr>
          <p:cNvPr id="15" name="Freeform 15"/>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1821823" y="3540581"/>
            <a:ext cx="4598959" cy="4213796"/>
          </a:xfrm>
          <a:custGeom>
            <a:avLst/>
            <a:gdLst/>
            <a:ahLst/>
            <a:cxnLst/>
            <a:rect l="l" t="t" r="r" b="b"/>
            <a:pathLst>
              <a:path w="4598959" h="4213796">
                <a:moveTo>
                  <a:pt x="0" y="0"/>
                </a:moveTo>
                <a:lnTo>
                  <a:pt x="4598960" y="0"/>
                </a:lnTo>
                <a:lnTo>
                  <a:pt x="4598960" y="4213796"/>
                </a:lnTo>
                <a:lnTo>
                  <a:pt x="0" y="42137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3377249" y="466476"/>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INTRODUCCIÓN </a:t>
            </a:r>
          </a:p>
        </p:txBody>
      </p:sp>
      <p:sp>
        <p:nvSpPr>
          <p:cNvPr id="9" name="TextBox 9"/>
          <p:cNvSpPr txBox="1"/>
          <p:nvPr/>
        </p:nvSpPr>
        <p:spPr>
          <a:xfrm>
            <a:off x="6957234" y="3829220"/>
            <a:ext cx="9897368" cy="681355"/>
          </a:xfrm>
          <a:prstGeom prst="rect">
            <a:avLst/>
          </a:prstGeom>
        </p:spPr>
        <p:txBody>
          <a:bodyPr lIns="0" tIns="0" rIns="0" bIns="0" rtlCol="0" anchor="t">
            <a:spAutoFit/>
          </a:bodyPr>
          <a:lstStyle/>
          <a:p>
            <a:pPr algn="ctr">
              <a:lnSpc>
                <a:spcPts val="4969"/>
              </a:lnSpc>
            </a:pPr>
            <a:r>
              <a:rPr lang="en-US" sz="3549">
                <a:solidFill>
                  <a:srgbClr val="000000"/>
                </a:solidFill>
                <a:latin typeface="Avenir"/>
              </a:rPr>
              <a:t>El antidopaje se conforma bajo 3 ejes principales</a:t>
            </a:r>
          </a:p>
        </p:txBody>
      </p:sp>
      <p:sp>
        <p:nvSpPr>
          <p:cNvPr id="10" name="TextBox 10"/>
          <p:cNvSpPr txBox="1"/>
          <p:nvPr/>
        </p:nvSpPr>
        <p:spPr>
          <a:xfrm>
            <a:off x="9554260" y="5235364"/>
            <a:ext cx="4703314" cy="1938655"/>
          </a:xfrm>
          <a:prstGeom prst="rect">
            <a:avLst/>
          </a:prstGeom>
        </p:spPr>
        <p:txBody>
          <a:bodyPr lIns="0" tIns="0" rIns="0" bIns="0" rtlCol="0" anchor="t">
            <a:spAutoFit/>
          </a:bodyPr>
          <a:lstStyle/>
          <a:p>
            <a:pPr marL="766443" lvl="1" indent="-383221" algn="ctr">
              <a:lnSpc>
                <a:spcPts val="4969"/>
              </a:lnSpc>
              <a:buFont typeface="Arial"/>
              <a:buChar char="•"/>
            </a:pPr>
            <a:r>
              <a:rPr lang="en-US" sz="3549">
                <a:solidFill>
                  <a:srgbClr val="000000"/>
                </a:solidFill>
                <a:latin typeface="Avenir"/>
              </a:rPr>
              <a:t>Legislativo</a:t>
            </a:r>
          </a:p>
          <a:p>
            <a:pPr marL="766443" lvl="1" indent="-383221" algn="ctr">
              <a:lnSpc>
                <a:spcPts val="4969"/>
              </a:lnSpc>
              <a:buFont typeface="Arial"/>
              <a:buChar char="•"/>
            </a:pPr>
            <a:r>
              <a:rPr lang="en-US" sz="3549">
                <a:solidFill>
                  <a:srgbClr val="000000"/>
                </a:solidFill>
                <a:latin typeface="Avenir"/>
              </a:rPr>
              <a:t>Biomédico</a:t>
            </a:r>
          </a:p>
          <a:p>
            <a:pPr marL="766443" lvl="1" indent="-383221" algn="ctr">
              <a:lnSpc>
                <a:spcPts val="4969"/>
              </a:lnSpc>
              <a:buFont typeface="Arial"/>
              <a:buChar char="•"/>
            </a:pPr>
            <a:r>
              <a:rPr lang="en-US" sz="3549">
                <a:solidFill>
                  <a:srgbClr val="000000"/>
                </a:solidFill>
                <a:latin typeface="Avenir"/>
              </a:rPr>
              <a:t>Psicosocial</a:t>
            </a:r>
          </a:p>
        </p:txBody>
      </p:sp>
      <p:sp>
        <p:nvSpPr>
          <p:cNvPr id="11" name="TextBox 11"/>
          <p:cNvSpPr txBox="1"/>
          <p:nvPr/>
        </p:nvSpPr>
        <p:spPr>
          <a:xfrm>
            <a:off x="9716557" y="9031394"/>
            <a:ext cx="4554438" cy="269240"/>
          </a:xfrm>
          <a:prstGeom prst="rect">
            <a:avLst/>
          </a:prstGeom>
        </p:spPr>
        <p:txBody>
          <a:bodyPr lIns="0" tIns="0" rIns="0" bIns="0" rtlCol="0" anchor="t">
            <a:spAutoFit/>
          </a:bodyPr>
          <a:lstStyle/>
          <a:p>
            <a:pPr algn="ctr">
              <a:lnSpc>
                <a:spcPts val="1959"/>
              </a:lnSpc>
            </a:pPr>
            <a:r>
              <a:rPr lang="en-US" sz="1399">
                <a:solidFill>
                  <a:srgbClr val="000000"/>
                </a:solidFill>
                <a:latin typeface="Avenir"/>
              </a:rPr>
              <a:t>García-Grimau, E., Casado, A., and De la Vega, R.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46767" y="4645029"/>
            <a:ext cx="9506223" cy="4296859"/>
          </a:xfrm>
          <a:custGeom>
            <a:avLst/>
            <a:gdLst/>
            <a:ahLst/>
            <a:cxnLst/>
            <a:rect l="l" t="t" r="r" b="b"/>
            <a:pathLst>
              <a:path w="9506223" h="4296859">
                <a:moveTo>
                  <a:pt x="0" y="0"/>
                </a:moveTo>
                <a:lnTo>
                  <a:pt x="9506222" y="0"/>
                </a:lnTo>
                <a:lnTo>
                  <a:pt x="9506222" y="4296859"/>
                </a:lnTo>
                <a:lnTo>
                  <a:pt x="0" y="4296859"/>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499729" y="2835344"/>
            <a:ext cx="6187031" cy="1118236"/>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Prevalencia de dopaje percibida o proyectada por los deportistas</a:t>
            </a:r>
          </a:p>
        </p:txBody>
      </p:sp>
      <p:sp>
        <p:nvSpPr>
          <p:cNvPr id="10" name="TextBox 10"/>
          <p:cNvSpPr txBox="1"/>
          <p:nvPr/>
        </p:nvSpPr>
        <p:spPr>
          <a:xfrm>
            <a:off x="3299290" y="154266"/>
            <a:ext cx="14745735" cy="1638302"/>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NORMAS SOCIALES</a:t>
            </a:r>
          </a:p>
          <a:p>
            <a:pPr algn="ctr">
              <a:lnSpc>
                <a:spcPts val="6299"/>
              </a:lnSpc>
            </a:pPr>
            <a:r>
              <a:rPr lang="en-US" sz="4499">
                <a:solidFill>
                  <a:srgbClr val="FFFFFF"/>
                </a:solidFill>
                <a:latin typeface="Avenir"/>
              </a:rPr>
              <a:t> resultados descriptivos</a:t>
            </a:r>
          </a:p>
        </p:txBody>
      </p:sp>
      <p:sp>
        <p:nvSpPr>
          <p:cNvPr id="11" name="Freeform 11"/>
          <p:cNvSpPr/>
          <p:nvPr/>
        </p:nvSpPr>
        <p:spPr>
          <a:xfrm>
            <a:off x="9587918" y="4909407"/>
            <a:ext cx="8877210" cy="3768104"/>
          </a:xfrm>
          <a:custGeom>
            <a:avLst/>
            <a:gdLst/>
            <a:ahLst/>
            <a:cxnLst/>
            <a:rect l="l" t="t" r="r" b="b"/>
            <a:pathLst>
              <a:path w="8877210" h="3768104">
                <a:moveTo>
                  <a:pt x="0" y="0"/>
                </a:moveTo>
                <a:lnTo>
                  <a:pt x="8877210" y="0"/>
                </a:lnTo>
                <a:lnTo>
                  <a:pt x="8877210" y="3768104"/>
                </a:lnTo>
                <a:lnTo>
                  <a:pt x="0" y="3768104"/>
                </a:lnTo>
                <a:lnTo>
                  <a:pt x="0" y="0"/>
                </a:lnTo>
                <a:close/>
              </a:path>
            </a:pathLst>
          </a:custGeom>
          <a:blipFill>
            <a:blip r:embed="rId6"/>
            <a:stretch>
              <a:fillRect/>
            </a:stretch>
          </a:blipFill>
        </p:spPr>
        <p:txBody>
          <a:bodyPr/>
          <a:lstStyle/>
          <a:p>
            <a:endParaRPr lang="en-GB"/>
          </a:p>
        </p:txBody>
      </p:sp>
      <p:sp>
        <p:nvSpPr>
          <p:cNvPr id="12" name="TextBox 12"/>
          <p:cNvSpPr txBox="1"/>
          <p:nvPr/>
        </p:nvSpPr>
        <p:spPr>
          <a:xfrm>
            <a:off x="11072269" y="3146213"/>
            <a:ext cx="6187031" cy="1118236"/>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Prevalencia de dopaje percibida o proyectada por los entrenadores</a:t>
            </a:r>
          </a:p>
        </p:txBody>
      </p:sp>
      <p:sp>
        <p:nvSpPr>
          <p:cNvPr id="13" name="Freeform 13"/>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TextBox 15"/>
          <p:cNvSpPr txBox="1"/>
          <p:nvPr/>
        </p:nvSpPr>
        <p:spPr>
          <a:xfrm>
            <a:off x="5621535" y="4188249"/>
            <a:ext cx="7515820" cy="381000"/>
          </a:xfrm>
          <a:prstGeom prst="rect">
            <a:avLst/>
          </a:prstGeom>
        </p:spPr>
        <p:txBody>
          <a:bodyPr lIns="0" tIns="0" rIns="0" bIns="0" rtlCol="0" anchor="t">
            <a:spAutoFit/>
          </a:bodyPr>
          <a:lstStyle/>
          <a:p>
            <a:pPr algn="ctr">
              <a:lnSpc>
                <a:spcPts val="3000"/>
              </a:lnSpc>
              <a:spcBef>
                <a:spcPct val="0"/>
              </a:spcBef>
            </a:pPr>
            <a:r>
              <a:rPr lang="en-US" sz="2000">
                <a:solidFill>
                  <a:srgbClr val="000000"/>
                </a:solidFill>
                <a:latin typeface="Public Sans"/>
              </a:rPr>
              <a:t>insertar imagen deopinión grupos de referencia en deportistas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467134" y="4575474"/>
            <a:ext cx="1617021" cy="2793989"/>
          </a:xfrm>
          <a:custGeom>
            <a:avLst/>
            <a:gdLst/>
            <a:ahLst/>
            <a:cxnLst/>
            <a:rect l="l" t="t" r="r" b="b"/>
            <a:pathLst>
              <a:path w="1617021" h="2793989">
                <a:moveTo>
                  <a:pt x="0" y="0"/>
                </a:moveTo>
                <a:lnTo>
                  <a:pt x="1617021" y="0"/>
                </a:lnTo>
                <a:lnTo>
                  <a:pt x="1617021" y="2793990"/>
                </a:lnTo>
                <a:lnTo>
                  <a:pt x="0" y="27939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3060676" y="5063155"/>
            <a:ext cx="1974465" cy="2543594"/>
          </a:xfrm>
          <a:custGeom>
            <a:avLst/>
            <a:gdLst/>
            <a:ahLst/>
            <a:cxnLst/>
            <a:rect l="l" t="t" r="r" b="b"/>
            <a:pathLst>
              <a:path w="1974465" h="2543594">
                <a:moveTo>
                  <a:pt x="0" y="0"/>
                </a:moveTo>
                <a:lnTo>
                  <a:pt x="1974464" y="0"/>
                </a:lnTo>
                <a:lnTo>
                  <a:pt x="1974464" y="2543594"/>
                </a:lnTo>
                <a:lnTo>
                  <a:pt x="0" y="25435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14984389" y="9077942"/>
            <a:ext cx="332217" cy="384622"/>
          </a:xfrm>
          <a:custGeom>
            <a:avLst/>
            <a:gdLst/>
            <a:ahLst/>
            <a:cxnLst/>
            <a:rect l="l" t="t" r="r" b="b"/>
            <a:pathLst>
              <a:path w="332217" h="384622">
                <a:moveTo>
                  <a:pt x="0" y="0"/>
                </a:moveTo>
                <a:lnTo>
                  <a:pt x="332217" y="0"/>
                </a:lnTo>
                <a:lnTo>
                  <a:pt x="332217" y="384622"/>
                </a:lnTo>
                <a:lnTo>
                  <a:pt x="0" y="3846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TextBox 11"/>
          <p:cNvSpPr txBox="1"/>
          <p:nvPr/>
        </p:nvSpPr>
        <p:spPr>
          <a:xfrm>
            <a:off x="3467134" y="2206824"/>
            <a:ext cx="12346220" cy="11430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Escala de orientación al objetivo y escala autoeficacia para abstenerse del dopaje </a:t>
            </a:r>
          </a:p>
        </p:txBody>
      </p:sp>
      <p:sp>
        <p:nvSpPr>
          <p:cNvPr id="12" name="TextBox 12"/>
          <p:cNvSpPr txBox="1"/>
          <p:nvPr/>
        </p:nvSpPr>
        <p:spPr>
          <a:xfrm>
            <a:off x="3804603" y="7572794"/>
            <a:ext cx="942082"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11%</a:t>
            </a:r>
          </a:p>
        </p:txBody>
      </p:sp>
      <p:sp>
        <p:nvSpPr>
          <p:cNvPr id="13" name="TextBox 13"/>
          <p:cNvSpPr txBox="1"/>
          <p:nvPr/>
        </p:nvSpPr>
        <p:spPr>
          <a:xfrm>
            <a:off x="1470165" y="8718850"/>
            <a:ext cx="5610958" cy="57531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con valores medios  ≥ 4</a:t>
            </a:r>
          </a:p>
        </p:txBody>
      </p:sp>
      <p:sp>
        <p:nvSpPr>
          <p:cNvPr id="14" name="TextBox 14"/>
          <p:cNvSpPr txBox="1"/>
          <p:nvPr/>
        </p:nvSpPr>
        <p:spPr>
          <a:xfrm>
            <a:off x="12337608" y="8911161"/>
            <a:ext cx="2812890" cy="57531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puntuaciones </a:t>
            </a:r>
          </a:p>
        </p:txBody>
      </p:sp>
      <p:sp>
        <p:nvSpPr>
          <p:cNvPr id="15" name="TextBox 15"/>
          <p:cNvSpPr txBox="1"/>
          <p:nvPr/>
        </p:nvSpPr>
        <p:spPr>
          <a:xfrm>
            <a:off x="1591791" y="3771564"/>
            <a:ext cx="5610958" cy="57531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Dimensión orientación al ego</a:t>
            </a:r>
          </a:p>
        </p:txBody>
      </p:sp>
      <p:sp>
        <p:nvSpPr>
          <p:cNvPr id="16" name="TextBox 16"/>
          <p:cNvSpPr txBox="1"/>
          <p:nvPr/>
        </p:nvSpPr>
        <p:spPr>
          <a:xfrm>
            <a:off x="1028700" y="9669780"/>
            <a:ext cx="1126182" cy="289560"/>
          </a:xfrm>
          <a:prstGeom prst="rect">
            <a:avLst/>
          </a:prstGeom>
        </p:spPr>
        <p:txBody>
          <a:bodyPr lIns="0" tIns="0" rIns="0" bIns="0" rtlCol="0" anchor="t">
            <a:spAutoFit/>
          </a:bodyPr>
          <a:lstStyle/>
          <a:p>
            <a:pPr algn="ctr">
              <a:lnSpc>
                <a:spcPts val="2100"/>
              </a:lnSpc>
              <a:spcBef>
                <a:spcPct val="0"/>
              </a:spcBef>
            </a:pPr>
            <a:r>
              <a:rPr lang="en-US" sz="1400">
                <a:solidFill>
                  <a:srgbClr val="000000"/>
                </a:solidFill>
                <a:latin typeface="Avenir"/>
              </a:rPr>
              <a:t>Nicholls, 1989</a:t>
            </a:r>
          </a:p>
        </p:txBody>
      </p:sp>
      <p:sp>
        <p:nvSpPr>
          <p:cNvPr id="17" name="TextBox 17"/>
          <p:cNvSpPr txBox="1"/>
          <p:nvPr/>
        </p:nvSpPr>
        <p:spPr>
          <a:xfrm>
            <a:off x="11072269" y="3716319"/>
            <a:ext cx="6187031" cy="1118236"/>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Autoeficacia para abstenerse del dopaje</a:t>
            </a:r>
          </a:p>
        </p:txBody>
      </p:sp>
      <p:sp>
        <p:nvSpPr>
          <p:cNvPr id="18" name="TextBox 18"/>
          <p:cNvSpPr txBox="1"/>
          <p:nvPr/>
        </p:nvSpPr>
        <p:spPr>
          <a:xfrm>
            <a:off x="13694743" y="7679474"/>
            <a:ext cx="942082"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10%</a:t>
            </a:r>
          </a:p>
        </p:txBody>
      </p:sp>
      <p:sp>
        <p:nvSpPr>
          <p:cNvPr id="19" name="TextBox 19"/>
          <p:cNvSpPr txBox="1"/>
          <p:nvPr/>
        </p:nvSpPr>
        <p:spPr>
          <a:xfrm>
            <a:off x="15406611" y="8887254"/>
            <a:ext cx="623813" cy="57531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4</a:t>
            </a:r>
          </a:p>
        </p:txBody>
      </p:sp>
      <p:sp>
        <p:nvSpPr>
          <p:cNvPr id="20" name="TextBox 20"/>
          <p:cNvSpPr txBox="1"/>
          <p:nvPr/>
        </p:nvSpPr>
        <p:spPr>
          <a:xfrm>
            <a:off x="3299290" y="154266"/>
            <a:ext cx="14745735" cy="1638302"/>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RASGOS PSICOLÓGICOS/PERSONALIDAD: resultados descriptivos</a:t>
            </a:r>
          </a:p>
        </p:txBody>
      </p:sp>
      <p:sp>
        <p:nvSpPr>
          <p:cNvPr id="21" name="TextBox 21"/>
          <p:cNvSpPr txBox="1"/>
          <p:nvPr/>
        </p:nvSpPr>
        <p:spPr>
          <a:xfrm>
            <a:off x="3822835" y="8212874"/>
            <a:ext cx="905619"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a:t>
            </a:r>
            <a:r>
              <a:rPr lang="en-US" sz="2100">
                <a:solidFill>
                  <a:srgbClr val="000000"/>
                </a:solidFill>
                <a:latin typeface="Public Sans Bold"/>
              </a:rPr>
              <a:t> </a:t>
            </a:r>
            <a:r>
              <a:rPr lang="en-US" sz="2100">
                <a:solidFill>
                  <a:srgbClr val="000000"/>
                </a:solidFill>
                <a:latin typeface="Public Sans"/>
              </a:rPr>
              <a:t>2%</a:t>
            </a:r>
            <a:r>
              <a:rPr lang="en-US" sz="2100">
                <a:solidFill>
                  <a:srgbClr val="000000"/>
                </a:solidFill>
                <a:latin typeface="Public Sans Bold"/>
              </a:rPr>
              <a:t> </a:t>
            </a:r>
          </a:p>
        </p:txBody>
      </p:sp>
      <p:sp>
        <p:nvSpPr>
          <p:cNvPr id="22" name="TextBox 22"/>
          <p:cNvSpPr txBox="1"/>
          <p:nvPr/>
        </p:nvSpPr>
        <p:spPr>
          <a:xfrm>
            <a:off x="13654113" y="8365274"/>
            <a:ext cx="1023342"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10%</a:t>
            </a:r>
            <a:r>
              <a:rPr lang="en-US" sz="2100">
                <a:solidFill>
                  <a:srgbClr val="000000"/>
                </a:solidFill>
                <a:latin typeface="Public Sans Bold"/>
              </a:rPr>
              <a:t> </a:t>
            </a:r>
          </a:p>
        </p:txBody>
      </p:sp>
      <p:sp>
        <p:nvSpPr>
          <p:cNvPr id="23" name="Freeform 23"/>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4" name="Freeform 24"/>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46767" y="50655"/>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8" name="Picture 8"/>
          <p:cNvPicPr>
            <a:picLocks noChangeAspect="1"/>
          </p:cNvPicPr>
          <p:nvPr/>
        </p:nvPicPr>
        <p:blipFill>
          <a:blip r:embed="rId5"/>
          <a:stretch>
            <a:fillRect/>
          </a:stretch>
        </p:blipFill>
        <p:spPr>
          <a:xfrm>
            <a:off x="7675465" y="2715303"/>
            <a:ext cx="6555019" cy="6885416"/>
          </a:xfrm>
          <a:prstGeom prst="rect">
            <a:avLst/>
          </a:prstGeom>
        </p:spPr>
      </p:pic>
      <p:grpSp>
        <p:nvGrpSpPr>
          <p:cNvPr id="9" name="Group 9"/>
          <p:cNvGrpSpPr/>
          <p:nvPr/>
        </p:nvGrpSpPr>
        <p:grpSpPr>
          <a:xfrm>
            <a:off x="14643498" y="3782179"/>
            <a:ext cx="442844" cy="4428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FF96"/>
            </a:solidFill>
          </p:spPr>
          <p:txBody>
            <a:bodyPr/>
            <a:lstStyle/>
            <a:p>
              <a:endParaRPr lang="en-GB"/>
            </a:p>
          </p:txBody>
        </p:sp>
        <p:sp>
          <p:nvSpPr>
            <p:cNvPr id="11" name="TextBox 11"/>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2" name="Group 12"/>
          <p:cNvGrpSpPr/>
          <p:nvPr/>
        </p:nvGrpSpPr>
        <p:grpSpPr>
          <a:xfrm>
            <a:off x="14643498" y="5869069"/>
            <a:ext cx="442844" cy="4428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3B6"/>
            </a:solidFill>
          </p:spPr>
          <p:txBody>
            <a:bodyPr/>
            <a:lstStyle/>
            <a:p>
              <a:endParaRPr lang="en-GB"/>
            </a:p>
          </p:txBody>
        </p:sp>
        <p:sp>
          <p:nvSpPr>
            <p:cNvPr id="14" name="TextBox 14"/>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5" name="Group 15"/>
          <p:cNvGrpSpPr/>
          <p:nvPr/>
        </p:nvGrpSpPr>
        <p:grpSpPr>
          <a:xfrm>
            <a:off x="14643498" y="4826848"/>
            <a:ext cx="442844" cy="4428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CAA"/>
            </a:solidFill>
          </p:spPr>
          <p:txBody>
            <a:bodyPr/>
            <a:lstStyle/>
            <a:p>
              <a:endParaRPr lang="en-GB"/>
            </a:p>
          </p:txBody>
        </p:sp>
        <p:sp>
          <p:nvSpPr>
            <p:cNvPr id="17" name="TextBox 17"/>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18" name="Group 18"/>
          <p:cNvGrpSpPr/>
          <p:nvPr/>
        </p:nvGrpSpPr>
        <p:grpSpPr>
          <a:xfrm>
            <a:off x="14643498" y="6913738"/>
            <a:ext cx="442844" cy="4428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8AF"/>
            </a:solidFill>
          </p:spPr>
          <p:txBody>
            <a:bodyPr/>
            <a:lstStyle/>
            <a:p>
              <a:endParaRPr lang="en-GB"/>
            </a:p>
          </p:txBody>
        </p:sp>
        <p:sp>
          <p:nvSpPr>
            <p:cNvPr id="20" name="TextBox 20"/>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grpSp>
        <p:nvGrpSpPr>
          <p:cNvPr id="21" name="Group 21"/>
          <p:cNvGrpSpPr/>
          <p:nvPr/>
        </p:nvGrpSpPr>
        <p:grpSpPr>
          <a:xfrm>
            <a:off x="14643498" y="7932548"/>
            <a:ext cx="442844" cy="4428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6291"/>
            </a:solidFill>
          </p:spPr>
          <p:txBody>
            <a:bodyPr/>
            <a:lstStyle/>
            <a:p>
              <a:endParaRPr lang="en-GB"/>
            </a:p>
          </p:txBody>
        </p:sp>
        <p:sp>
          <p:nvSpPr>
            <p:cNvPr id="23" name="TextBox 23"/>
            <p:cNvSpPr txBox="1"/>
            <p:nvPr/>
          </p:nvSpPr>
          <p:spPr>
            <a:xfrm>
              <a:off x="76200" y="28575"/>
              <a:ext cx="660400" cy="708025"/>
            </a:xfrm>
            <a:prstGeom prst="rect">
              <a:avLst/>
            </a:prstGeom>
          </p:spPr>
          <p:txBody>
            <a:bodyPr lIns="63066" tIns="63066" rIns="63066" bIns="63066" rtlCol="0" anchor="ctr"/>
            <a:lstStyle/>
            <a:p>
              <a:pPr algn="ctr">
                <a:lnSpc>
                  <a:spcPts val="3128"/>
                </a:lnSpc>
              </a:pPr>
              <a:endParaRPr/>
            </a:p>
          </p:txBody>
        </p:sp>
      </p:grpSp>
      <p:sp>
        <p:nvSpPr>
          <p:cNvPr id="24" name="Freeform 24"/>
          <p:cNvSpPr/>
          <p:nvPr/>
        </p:nvSpPr>
        <p:spPr>
          <a:xfrm>
            <a:off x="1028700" y="3769161"/>
            <a:ext cx="4460220" cy="3244810"/>
          </a:xfrm>
          <a:custGeom>
            <a:avLst/>
            <a:gdLst/>
            <a:ahLst/>
            <a:cxnLst/>
            <a:rect l="l" t="t" r="r" b="b"/>
            <a:pathLst>
              <a:path w="4460220" h="3244810">
                <a:moveTo>
                  <a:pt x="0" y="0"/>
                </a:moveTo>
                <a:lnTo>
                  <a:pt x="4460220" y="0"/>
                </a:lnTo>
                <a:lnTo>
                  <a:pt x="4460220" y="3244810"/>
                </a:lnTo>
                <a:lnTo>
                  <a:pt x="0" y="32448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TextBox 25"/>
          <p:cNvSpPr txBox="1"/>
          <p:nvPr/>
        </p:nvSpPr>
        <p:spPr>
          <a:xfrm>
            <a:off x="6883003" y="2421250"/>
            <a:ext cx="4521994"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Amenazas del dopaje</a:t>
            </a:r>
          </a:p>
        </p:txBody>
      </p:sp>
      <p:sp>
        <p:nvSpPr>
          <p:cNvPr id="26" name="TextBox 26"/>
          <p:cNvSpPr txBox="1"/>
          <p:nvPr/>
        </p:nvSpPr>
        <p:spPr>
          <a:xfrm>
            <a:off x="2467893" y="7423180"/>
            <a:ext cx="1342281"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39.7%</a:t>
            </a:r>
          </a:p>
        </p:txBody>
      </p:sp>
      <p:sp>
        <p:nvSpPr>
          <p:cNvPr id="27" name="TextBox 27"/>
          <p:cNvSpPr txBox="1"/>
          <p:nvPr/>
        </p:nvSpPr>
        <p:spPr>
          <a:xfrm>
            <a:off x="524501" y="8627745"/>
            <a:ext cx="5610958" cy="57531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considera severas las sanciones</a:t>
            </a:r>
          </a:p>
        </p:txBody>
      </p:sp>
      <p:sp>
        <p:nvSpPr>
          <p:cNvPr id="28" name="TextBox 28"/>
          <p:cNvSpPr txBox="1"/>
          <p:nvPr/>
        </p:nvSpPr>
        <p:spPr>
          <a:xfrm>
            <a:off x="15337608" y="3879243"/>
            <a:ext cx="2547098" cy="270954"/>
          </a:xfrm>
          <a:prstGeom prst="rect">
            <a:avLst/>
          </a:prstGeom>
        </p:spPr>
        <p:txBody>
          <a:bodyPr lIns="0" tIns="0" rIns="0" bIns="0" rtlCol="0" anchor="t">
            <a:spAutoFit/>
          </a:bodyPr>
          <a:lstStyle/>
          <a:p>
            <a:pPr>
              <a:lnSpc>
                <a:spcPts val="2282"/>
              </a:lnSpc>
            </a:pPr>
            <a:r>
              <a:rPr lang="en-US" sz="1630">
                <a:solidFill>
                  <a:srgbClr val="000000"/>
                </a:solidFill>
                <a:latin typeface="Montserrat 1"/>
              </a:rPr>
              <a:t>Ningún daño</a:t>
            </a:r>
          </a:p>
        </p:txBody>
      </p:sp>
      <p:sp>
        <p:nvSpPr>
          <p:cNvPr id="29" name="TextBox 29"/>
          <p:cNvSpPr txBox="1"/>
          <p:nvPr/>
        </p:nvSpPr>
        <p:spPr>
          <a:xfrm>
            <a:off x="15337608" y="5940726"/>
            <a:ext cx="2547098" cy="270954"/>
          </a:xfrm>
          <a:prstGeom prst="rect">
            <a:avLst/>
          </a:prstGeom>
        </p:spPr>
        <p:txBody>
          <a:bodyPr lIns="0" tIns="0" rIns="0" bIns="0" rtlCol="0" anchor="t">
            <a:spAutoFit/>
          </a:bodyPr>
          <a:lstStyle/>
          <a:p>
            <a:pPr>
              <a:lnSpc>
                <a:spcPts val="2282"/>
              </a:lnSpc>
            </a:pPr>
            <a:r>
              <a:rPr lang="en-US" sz="1630">
                <a:solidFill>
                  <a:srgbClr val="000000"/>
                </a:solidFill>
                <a:latin typeface="Montserrat 1"/>
              </a:rPr>
              <a:t>Bastante daño</a:t>
            </a:r>
          </a:p>
        </p:txBody>
      </p:sp>
      <p:sp>
        <p:nvSpPr>
          <p:cNvPr id="30" name="TextBox 30"/>
          <p:cNvSpPr txBox="1"/>
          <p:nvPr/>
        </p:nvSpPr>
        <p:spPr>
          <a:xfrm>
            <a:off x="15337608" y="4898506"/>
            <a:ext cx="2547098" cy="270954"/>
          </a:xfrm>
          <a:prstGeom prst="rect">
            <a:avLst/>
          </a:prstGeom>
        </p:spPr>
        <p:txBody>
          <a:bodyPr lIns="0" tIns="0" rIns="0" bIns="0" rtlCol="0" anchor="t">
            <a:spAutoFit/>
          </a:bodyPr>
          <a:lstStyle/>
          <a:p>
            <a:pPr>
              <a:lnSpc>
                <a:spcPts val="2282"/>
              </a:lnSpc>
            </a:pPr>
            <a:r>
              <a:rPr lang="en-US" sz="1630">
                <a:solidFill>
                  <a:srgbClr val="000000"/>
                </a:solidFill>
                <a:latin typeface="Montserrat 1"/>
              </a:rPr>
              <a:t>Un poco de daño</a:t>
            </a:r>
          </a:p>
        </p:txBody>
      </p:sp>
      <p:sp>
        <p:nvSpPr>
          <p:cNvPr id="31" name="TextBox 31"/>
          <p:cNvSpPr txBox="1"/>
          <p:nvPr/>
        </p:nvSpPr>
        <p:spPr>
          <a:xfrm>
            <a:off x="15337608" y="6985396"/>
            <a:ext cx="2547098" cy="270954"/>
          </a:xfrm>
          <a:prstGeom prst="rect">
            <a:avLst/>
          </a:prstGeom>
        </p:spPr>
        <p:txBody>
          <a:bodyPr lIns="0" tIns="0" rIns="0" bIns="0" rtlCol="0" anchor="t">
            <a:spAutoFit/>
          </a:bodyPr>
          <a:lstStyle/>
          <a:p>
            <a:pPr>
              <a:lnSpc>
                <a:spcPts val="2282"/>
              </a:lnSpc>
            </a:pPr>
            <a:r>
              <a:rPr lang="en-US" sz="1630">
                <a:solidFill>
                  <a:srgbClr val="000000"/>
                </a:solidFill>
                <a:latin typeface="Montserrat 1"/>
              </a:rPr>
              <a:t>Mucho daño</a:t>
            </a:r>
          </a:p>
        </p:txBody>
      </p:sp>
      <p:sp>
        <p:nvSpPr>
          <p:cNvPr id="32" name="TextBox 32"/>
          <p:cNvSpPr txBox="1"/>
          <p:nvPr/>
        </p:nvSpPr>
        <p:spPr>
          <a:xfrm>
            <a:off x="15337608" y="8004205"/>
            <a:ext cx="2547098" cy="270954"/>
          </a:xfrm>
          <a:prstGeom prst="rect">
            <a:avLst/>
          </a:prstGeom>
        </p:spPr>
        <p:txBody>
          <a:bodyPr lIns="0" tIns="0" rIns="0" bIns="0" rtlCol="0" anchor="t">
            <a:spAutoFit/>
          </a:bodyPr>
          <a:lstStyle/>
          <a:p>
            <a:pPr>
              <a:lnSpc>
                <a:spcPts val="2282"/>
              </a:lnSpc>
            </a:pPr>
            <a:r>
              <a:rPr lang="en-US" sz="1630">
                <a:solidFill>
                  <a:srgbClr val="000000"/>
                </a:solidFill>
                <a:latin typeface="Montserrat 1"/>
              </a:rPr>
              <a:t>No lo sé</a:t>
            </a:r>
          </a:p>
        </p:txBody>
      </p:sp>
      <p:sp>
        <p:nvSpPr>
          <p:cNvPr id="33" name="TextBox 33"/>
          <p:cNvSpPr txBox="1"/>
          <p:nvPr/>
        </p:nvSpPr>
        <p:spPr>
          <a:xfrm>
            <a:off x="11404997" y="8627745"/>
            <a:ext cx="5610958" cy="1118236"/>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Avenir"/>
              </a:rPr>
              <a:t>Efectos perjudiciales para la salud del dopaje</a:t>
            </a:r>
          </a:p>
        </p:txBody>
      </p:sp>
      <p:sp>
        <p:nvSpPr>
          <p:cNvPr id="34" name="TextBox 34"/>
          <p:cNvSpPr txBox="1"/>
          <p:nvPr/>
        </p:nvSpPr>
        <p:spPr>
          <a:xfrm>
            <a:off x="3138970" y="569202"/>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AMENAZAS: resultados descriptivos</a:t>
            </a:r>
          </a:p>
        </p:txBody>
      </p:sp>
      <p:sp>
        <p:nvSpPr>
          <p:cNvPr id="35" name="TextBox 35"/>
          <p:cNvSpPr txBox="1"/>
          <p:nvPr/>
        </p:nvSpPr>
        <p:spPr>
          <a:xfrm>
            <a:off x="2463279" y="8038939"/>
            <a:ext cx="1313706"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36.3%</a:t>
            </a:r>
            <a:r>
              <a:rPr lang="en-US" sz="2100">
                <a:solidFill>
                  <a:srgbClr val="000000"/>
                </a:solidFill>
                <a:latin typeface="Public Sans Bold"/>
              </a:rPr>
              <a:t> </a:t>
            </a:r>
          </a:p>
        </p:txBody>
      </p:sp>
      <p:sp>
        <p:nvSpPr>
          <p:cNvPr id="36" name="TextBox 36"/>
          <p:cNvSpPr txBox="1"/>
          <p:nvPr/>
        </p:nvSpPr>
        <p:spPr>
          <a:xfrm>
            <a:off x="7606968" y="5334416"/>
            <a:ext cx="1049834" cy="316230"/>
          </a:xfrm>
          <a:prstGeom prst="rect">
            <a:avLst/>
          </a:prstGeom>
        </p:spPr>
        <p:txBody>
          <a:bodyPr lIns="0" tIns="0" rIns="0" bIns="0" rtlCol="0" anchor="t">
            <a:spAutoFit/>
          </a:bodyPr>
          <a:lstStyle/>
          <a:p>
            <a:pPr algn="ctr">
              <a:lnSpc>
                <a:spcPts val="2550"/>
              </a:lnSpc>
              <a:spcBef>
                <a:spcPct val="0"/>
              </a:spcBef>
            </a:pPr>
            <a:r>
              <a:rPr lang="en-US" sz="1700">
                <a:solidFill>
                  <a:srgbClr val="000000"/>
                </a:solidFill>
                <a:latin typeface="Public Sans"/>
              </a:rPr>
              <a:t> vs. 22.4%</a:t>
            </a:r>
            <a:r>
              <a:rPr lang="en-US" sz="1700">
                <a:solidFill>
                  <a:srgbClr val="000000"/>
                </a:solidFill>
                <a:latin typeface="Public Sans Bold"/>
              </a:rPr>
              <a:t> </a:t>
            </a:r>
          </a:p>
        </p:txBody>
      </p:sp>
      <p:sp>
        <p:nvSpPr>
          <p:cNvPr id="37" name="Freeform 37"/>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8" name="Freeform 38"/>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0" y="303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966681" y="4504737"/>
            <a:ext cx="2665218" cy="2448669"/>
          </a:xfrm>
          <a:custGeom>
            <a:avLst/>
            <a:gdLst/>
            <a:ahLst/>
            <a:cxnLst/>
            <a:rect l="l" t="t" r="r" b="b"/>
            <a:pathLst>
              <a:path w="2665218" h="2448669">
                <a:moveTo>
                  <a:pt x="0" y="0"/>
                </a:moveTo>
                <a:lnTo>
                  <a:pt x="2665218" y="0"/>
                </a:lnTo>
                <a:lnTo>
                  <a:pt x="2665218" y="2448669"/>
                </a:lnTo>
                <a:lnTo>
                  <a:pt x="0" y="2448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8525636" y="4750981"/>
            <a:ext cx="1931505" cy="2262378"/>
          </a:xfrm>
          <a:custGeom>
            <a:avLst/>
            <a:gdLst/>
            <a:ahLst/>
            <a:cxnLst/>
            <a:rect l="l" t="t" r="r" b="b"/>
            <a:pathLst>
              <a:path w="1931505" h="2262378">
                <a:moveTo>
                  <a:pt x="0" y="0"/>
                </a:moveTo>
                <a:lnTo>
                  <a:pt x="1931505" y="0"/>
                </a:lnTo>
                <a:lnTo>
                  <a:pt x="1931505" y="2262378"/>
                </a:lnTo>
                <a:lnTo>
                  <a:pt x="0" y="2262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14387380" y="4750981"/>
            <a:ext cx="1852536" cy="2486625"/>
          </a:xfrm>
          <a:custGeom>
            <a:avLst/>
            <a:gdLst/>
            <a:ahLst/>
            <a:cxnLst/>
            <a:rect l="l" t="t" r="r" b="b"/>
            <a:pathLst>
              <a:path w="1852536" h="2486625">
                <a:moveTo>
                  <a:pt x="0" y="0"/>
                </a:moveTo>
                <a:lnTo>
                  <a:pt x="1852536" y="0"/>
                </a:lnTo>
                <a:lnTo>
                  <a:pt x="1852536" y="2486625"/>
                </a:lnTo>
                <a:lnTo>
                  <a:pt x="0" y="2486625"/>
                </a:lnTo>
                <a:lnTo>
                  <a:pt x="0" y="0"/>
                </a:lnTo>
                <a:close/>
              </a:path>
            </a:pathLst>
          </a:custGeom>
          <a:blipFill>
            <a:blip r:embed="rId9"/>
            <a:stretch>
              <a:fillRect/>
            </a:stretch>
          </a:blipFill>
        </p:spPr>
        <p:txBody>
          <a:bodyPr/>
          <a:lstStyle/>
          <a:p>
            <a:endParaRPr lang="en-GB"/>
          </a:p>
        </p:txBody>
      </p:sp>
      <p:sp>
        <p:nvSpPr>
          <p:cNvPr id="11" name="TextBox 11"/>
          <p:cNvSpPr txBox="1"/>
          <p:nvPr/>
        </p:nvSpPr>
        <p:spPr>
          <a:xfrm>
            <a:off x="3008262" y="2430775"/>
            <a:ext cx="12742366" cy="571500"/>
          </a:xfrm>
          <a:prstGeom prst="rect">
            <a:avLst/>
          </a:prstGeom>
        </p:spPr>
        <p:txBody>
          <a:bodyPr lIns="0" tIns="0" rIns="0" bIns="0" rtlCol="0" anchor="t">
            <a:spAutoFit/>
          </a:bodyPr>
          <a:lstStyle/>
          <a:p>
            <a:pPr algn="ctr">
              <a:lnSpc>
                <a:spcPts val="4017"/>
              </a:lnSpc>
              <a:spcBef>
                <a:spcPct val="0"/>
              </a:spcBef>
            </a:pPr>
            <a:r>
              <a:rPr lang="en-US" sz="3348">
                <a:solidFill>
                  <a:srgbClr val="000000"/>
                </a:solidFill>
                <a:latin typeface="Avenir Bold"/>
              </a:rPr>
              <a:t>Legitimidad percibida en las organizaciones antidopaje (CELAD)</a:t>
            </a:r>
          </a:p>
        </p:txBody>
      </p:sp>
      <p:sp>
        <p:nvSpPr>
          <p:cNvPr id="12" name="TextBox 12"/>
          <p:cNvSpPr txBox="1"/>
          <p:nvPr/>
        </p:nvSpPr>
        <p:spPr>
          <a:xfrm>
            <a:off x="3197606" y="588252"/>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LEGITIMIDAD: resultados descriptivos</a:t>
            </a:r>
          </a:p>
        </p:txBody>
      </p:sp>
      <p:sp>
        <p:nvSpPr>
          <p:cNvPr id="13" name="TextBox 13"/>
          <p:cNvSpPr txBox="1"/>
          <p:nvPr/>
        </p:nvSpPr>
        <p:spPr>
          <a:xfrm>
            <a:off x="1293653" y="3620339"/>
            <a:ext cx="4011275" cy="440270"/>
          </a:xfrm>
          <a:prstGeom prst="rect">
            <a:avLst/>
          </a:prstGeom>
        </p:spPr>
        <p:txBody>
          <a:bodyPr lIns="0" tIns="0" rIns="0" bIns="0" rtlCol="0" anchor="t">
            <a:spAutoFit/>
          </a:bodyPr>
          <a:lstStyle/>
          <a:p>
            <a:pPr algn="ctr">
              <a:lnSpc>
                <a:spcPts val="3558"/>
              </a:lnSpc>
            </a:pPr>
            <a:r>
              <a:rPr lang="en-US" sz="2541">
                <a:solidFill>
                  <a:srgbClr val="000000"/>
                </a:solidFill>
                <a:latin typeface="Montserrat Classic"/>
              </a:rPr>
              <a:t>Equidad en el trato </a:t>
            </a:r>
          </a:p>
        </p:txBody>
      </p:sp>
      <p:sp>
        <p:nvSpPr>
          <p:cNvPr id="14" name="TextBox 14"/>
          <p:cNvSpPr txBox="1"/>
          <p:nvPr/>
        </p:nvSpPr>
        <p:spPr>
          <a:xfrm>
            <a:off x="6816332" y="3492967"/>
            <a:ext cx="5350112" cy="887945"/>
          </a:xfrm>
          <a:prstGeom prst="rect">
            <a:avLst/>
          </a:prstGeom>
        </p:spPr>
        <p:txBody>
          <a:bodyPr lIns="0" tIns="0" rIns="0" bIns="0" rtlCol="0" anchor="t">
            <a:spAutoFit/>
          </a:bodyPr>
          <a:lstStyle/>
          <a:p>
            <a:pPr algn="ctr">
              <a:lnSpc>
                <a:spcPts val="3558"/>
              </a:lnSpc>
            </a:pPr>
            <a:r>
              <a:rPr lang="en-US" sz="2541">
                <a:solidFill>
                  <a:srgbClr val="000000"/>
                </a:solidFill>
                <a:latin typeface="Montserrat Classic"/>
              </a:rPr>
              <a:t>Seguridad en el procedimiento de control de dopaje</a:t>
            </a:r>
          </a:p>
        </p:txBody>
      </p:sp>
      <p:sp>
        <p:nvSpPr>
          <p:cNvPr id="15" name="TextBox 15"/>
          <p:cNvSpPr txBox="1"/>
          <p:nvPr/>
        </p:nvSpPr>
        <p:spPr>
          <a:xfrm>
            <a:off x="12909749" y="3383275"/>
            <a:ext cx="4807798" cy="887945"/>
          </a:xfrm>
          <a:prstGeom prst="rect">
            <a:avLst/>
          </a:prstGeom>
        </p:spPr>
        <p:txBody>
          <a:bodyPr lIns="0" tIns="0" rIns="0" bIns="0" rtlCol="0" anchor="t">
            <a:spAutoFit/>
          </a:bodyPr>
          <a:lstStyle/>
          <a:p>
            <a:pPr algn="ctr">
              <a:lnSpc>
                <a:spcPts val="3558"/>
              </a:lnSpc>
            </a:pPr>
            <a:r>
              <a:rPr lang="en-US" sz="2541">
                <a:solidFill>
                  <a:srgbClr val="000000"/>
                </a:solidFill>
                <a:latin typeface="Montserrat Classic"/>
              </a:rPr>
              <a:t>Precisión en los análisis e identificación de sustancias</a:t>
            </a:r>
          </a:p>
        </p:txBody>
      </p:sp>
      <p:sp>
        <p:nvSpPr>
          <p:cNvPr id="16" name="TextBox 16"/>
          <p:cNvSpPr txBox="1"/>
          <p:nvPr/>
        </p:nvSpPr>
        <p:spPr>
          <a:xfrm>
            <a:off x="1028700" y="8333675"/>
            <a:ext cx="4655647" cy="845820"/>
          </a:xfrm>
          <a:prstGeom prst="rect">
            <a:avLst/>
          </a:prstGeom>
        </p:spPr>
        <p:txBody>
          <a:bodyPr lIns="0" tIns="0" rIns="0" bIns="0" rtlCol="0" anchor="t">
            <a:spAutoFit/>
          </a:bodyPr>
          <a:lstStyle/>
          <a:p>
            <a:pPr algn="ctr">
              <a:lnSpc>
                <a:spcPts val="3449"/>
              </a:lnSpc>
              <a:spcBef>
                <a:spcPct val="0"/>
              </a:spcBef>
            </a:pPr>
            <a:r>
              <a:rPr lang="en-US" sz="2299">
                <a:solidFill>
                  <a:srgbClr val="000000"/>
                </a:solidFill>
                <a:latin typeface="Public Sans"/>
              </a:rPr>
              <a:t>consideran</a:t>
            </a:r>
            <a:r>
              <a:rPr lang="en-US" sz="2299">
                <a:solidFill>
                  <a:srgbClr val="000000"/>
                </a:solidFill>
                <a:latin typeface="Public Sans Bold"/>
              </a:rPr>
              <a:t> injusto </a:t>
            </a:r>
            <a:r>
              <a:rPr lang="en-US" sz="2299">
                <a:solidFill>
                  <a:srgbClr val="000000"/>
                </a:solidFill>
                <a:latin typeface="Public Sans"/>
              </a:rPr>
              <a:t>el trato recibido por parte de la CELAD</a:t>
            </a:r>
          </a:p>
        </p:txBody>
      </p:sp>
      <p:sp>
        <p:nvSpPr>
          <p:cNvPr id="17" name="TextBox 17"/>
          <p:cNvSpPr txBox="1"/>
          <p:nvPr/>
        </p:nvSpPr>
        <p:spPr>
          <a:xfrm>
            <a:off x="2604049" y="7239156"/>
            <a:ext cx="1504950" cy="598171"/>
          </a:xfrm>
          <a:prstGeom prst="rect">
            <a:avLst/>
          </a:prstGeom>
        </p:spPr>
        <p:txBody>
          <a:bodyPr lIns="0" tIns="0" rIns="0" bIns="0" rtlCol="0" anchor="t">
            <a:spAutoFit/>
          </a:bodyPr>
          <a:lstStyle/>
          <a:p>
            <a:pPr algn="ctr">
              <a:lnSpc>
                <a:spcPts val="4949"/>
              </a:lnSpc>
              <a:spcBef>
                <a:spcPct val="0"/>
              </a:spcBef>
            </a:pPr>
            <a:r>
              <a:rPr lang="en-US" sz="3299">
                <a:solidFill>
                  <a:srgbClr val="000000"/>
                </a:solidFill>
                <a:latin typeface="Public Sans Bold"/>
              </a:rPr>
              <a:t> 23.9% </a:t>
            </a:r>
          </a:p>
        </p:txBody>
      </p:sp>
      <p:sp>
        <p:nvSpPr>
          <p:cNvPr id="18" name="TextBox 18"/>
          <p:cNvSpPr txBox="1"/>
          <p:nvPr/>
        </p:nvSpPr>
        <p:spPr>
          <a:xfrm>
            <a:off x="8733258" y="7143906"/>
            <a:ext cx="1516261" cy="598171"/>
          </a:xfrm>
          <a:prstGeom prst="rect">
            <a:avLst/>
          </a:prstGeom>
        </p:spPr>
        <p:txBody>
          <a:bodyPr lIns="0" tIns="0" rIns="0" bIns="0" rtlCol="0" anchor="t">
            <a:spAutoFit/>
          </a:bodyPr>
          <a:lstStyle/>
          <a:p>
            <a:pPr algn="ctr">
              <a:lnSpc>
                <a:spcPts val="4949"/>
              </a:lnSpc>
              <a:spcBef>
                <a:spcPct val="0"/>
              </a:spcBef>
            </a:pPr>
            <a:r>
              <a:rPr lang="en-US" sz="3299">
                <a:solidFill>
                  <a:srgbClr val="000000"/>
                </a:solidFill>
                <a:latin typeface="Public Sans Bold"/>
              </a:rPr>
              <a:t> 49.8% </a:t>
            </a:r>
          </a:p>
        </p:txBody>
      </p:sp>
      <p:sp>
        <p:nvSpPr>
          <p:cNvPr id="19" name="TextBox 19"/>
          <p:cNvSpPr txBox="1"/>
          <p:nvPr/>
        </p:nvSpPr>
        <p:spPr>
          <a:xfrm>
            <a:off x="7163565" y="8172098"/>
            <a:ext cx="4655647" cy="845820"/>
          </a:xfrm>
          <a:prstGeom prst="rect">
            <a:avLst/>
          </a:prstGeom>
        </p:spPr>
        <p:txBody>
          <a:bodyPr lIns="0" tIns="0" rIns="0" bIns="0" rtlCol="0" anchor="t">
            <a:spAutoFit/>
          </a:bodyPr>
          <a:lstStyle/>
          <a:p>
            <a:pPr algn="ctr">
              <a:lnSpc>
                <a:spcPts val="3449"/>
              </a:lnSpc>
              <a:spcBef>
                <a:spcPct val="0"/>
              </a:spcBef>
            </a:pPr>
            <a:r>
              <a:rPr lang="en-US" sz="2299">
                <a:solidFill>
                  <a:srgbClr val="000000"/>
                </a:solidFill>
                <a:latin typeface="Public Sans"/>
              </a:rPr>
              <a:t>consideran</a:t>
            </a:r>
            <a:r>
              <a:rPr lang="en-US" sz="2299">
                <a:solidFill>
                  <a:srgbClr val="000000"/>
                </a:solidFill>
                <a:latin typeface="Public Sans Bold"/>
              </a:rPr>
              <a:t> seguro </a:t>
            </a:r>
            <a:r>
              <a:rPr lang="en-US" sz="2299">
                <a:solidFill>
                  <a:srgbClr val="000000"/>
                </a:solidFill>
                <a:latin typeface="Public Sans"/>
              </a:rPr>
              <a:t>el procedimiento</a:t>
            </a:r>
          </a:p>
        </p:txBody>
      </p:sp>
      <p:sp>
        <p:nvSpPr>
          <p:cNvPr id="20" name="TextBox 20"/>
          <p:cNvSpPr txBox="1"/>
          <p:nvPr/>
        </p:nvSpPr>
        <p:spPr>
          <a:xfrm>
            <a:off x="14707992" y="7239156"/>
            <a:ext cx="1211312" cy="598171"/>
          </a:xfrm>
          <a:prstGeom prst="rect">
            <a:avLst/>
          </a:prstGeom>
        </p:spPr>
        <p:txBody>
          <a:bodyPr lIns="0" tIns="0" rIns="0" bIns="0" rtlCol="0" anchor="t">
            <a:spAutoFit/>
          </a:bodyPr>
          <a:lstStyle/>
          <a:p>
            <a:pPr algn="ctr">
              <a:lnSpc>
                <a:spcPts val="4949"/>
              </a:lnSpc>
              <a:spcBef>
                <a:spcPct val="0"/>
              </a:spcBef>
            </a:pPr>
            <a:r>
              <a:rPr lang="en-US" sz="3299">
                <a:solidFill>
                  <a:srgbClr val="000000"/>
                </a:solidFill>
                <a:latin typeface="Public Sans Bold"/>
              </a:rPr>
              <a:t>  80% </a:t>
            </a:r>
          </a:p>
        </p:txBody>
      </p:sp>
      <p:sp>
        <p:nvSpPr>
          <p:cNvPr id="21" name="TextBox 21"/>
          <p:cNvSpPr txBox="1"/>
          <p:nvPr/>
        </p:nvSpPr>
        <p:spPr>
          <a:xfrm>
            <a:off x="12985824" y="8228900"/>
            <a:ext cx="4655647" cy="1274445"/>
          </a:xfrm>
          <a:prstGeom prst="rect">
            <a:avLst/>
          </a:prstGeom>
        </p:spPr>
        <p:txBody>
          <a:bodyPr lIns="0" tIns="0" rIns="0" bIns="0" rtlCol="0" anchor="t">
            <a:spAutoFit/>
          </a:bodyPr>
          <a:lstStyle/>
          <a:p>
            <a:pPr algn="ctr">
              <a:lnSpc>
                <a:spcPts val="3449"/>
              </a:lnSpc>
              <a:spcBef>
                <a:spcPct val="0"/>
              </a:spcBef>
            </a:pPr>
            <a:r>
              <a:rPr lang="en-US" sz="2299">
                <a:solidFill>
                  <a:srgbClr val="000000"/>
                </a:solidFill>
                <a:latin typeface="Public Sans Bold"/>
              </a:rPr>
              <a:t>No sabe </a:t>
            </a:r>
            <a:r>
              <a:rPr lang="en-US" sz="2299">
                <a:solidFill>
                  <a:srgbClr val="000000"/>
                </a:solidFill>
                <a:latin typeface="Public Sans"/>
              </a:rPr>
              <a:t>la precisión de los análisis o los considera </a:t>
            </a:r>
            <a:r>
              <a:rPr lang="en-US" sz="2299">
                <a:solidFill>
                  <a:srgbClr val="000000"/>
                </a:solidFill>
                <a:latin typeface="Public Sans Bold"/>
              </a:rPr>
              <a:t>imprecisos</a:t>
            </a:r>
          </a:p>
        </p:txBody>
      </p:sp>
      <p:sp>
        <p:nvSpPr>
          <p:cNvPr id="22" name="TextBox 22"/>
          <p:cNvSpPr txBox="1"/>
          <p:nvPr/>
        </p:nvSpPr>
        <p:spPr>
          <a:xfrm>
            <a:off x="2704284" y="7887381"/>
            <a:ext cx="1304479"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a:t>
            </a:r>
            <a:r>
              <a:rPr lang="en-US" sz="2100">
                <a:solidFill>
                  <a:srgbClr val="000000"/>
                </a:solidFill>
                <a:latin typeface="Public Sans Bold"/>
              </a:rPr>
              <a:t> </a:t>
            </a:r>
            <a:r>
              <a:rPr lang="en-US" sz="2100">
                <a:solidFill>
                  <a:srgbClr val="000000"/>
                </a:solidFill>
                <a:latin typeface="Public Sans"/>
              </a:rPr>
              <a:t>28.6%</a:t>
            </a:r>
            <a:r>
              <a:rPr lang="en-US" sz="2100">
                <a:solidFill>
                  <a:srgbClr val="000000"/>
                </a:solidFill>
                <a:latin typeface="Public Sans Bold"/>
              </a:rPr>
              <a:t> </a:t>
            </a:r>
          </a:p>
        </p:txBody>
      </p:sp>
      <p:sp>
        <p:nvSpPr>
          <p:cNvPr id="23" name="TextBox 23"/>
          <p:cNvSpPr txBox="1"/>
          <p:nvPr/>
        </p:nvSpPr>
        <p:spPr>
          <a:xfrm>
            <a:off x="8833717" y="7761128"/>
            <a:ext cx="1315343"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85.7%</a:t>
            </a:r>
            <a:r>
              <a:rPr lang="en-US" sz="2100">
                <a:solidFill>
                  <a:srgbClr val="000000"/>
                </a:solidFill>
                <a:latin typeface="Public Sans Bold"/>
              </a:rPr>
              <a:t> </a:t>
            </a:r>
          </a:p>
        </p:txBody>
      </p:sp>
      <p:sp>
        <p:nvSpPr>
          <p:cNvPr id="24" name="TextBox 24"/>
          <p:cNvSpPr txBox="1"/>
          <p:nvPr/>
        </p:nvSpPr>
        <p:spPr>
          <a:xfrm>
            <a:off x="14748845" y="7852058"/>
            <a:ext cx="1259384"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18.9%</a:t>
            </a:r>
            <a:r>
              <a:rPr lang="en-US" sz="2100">
                <a:solidFill>
                  <a:srgbClr val="000000"/>
                </a:solidFill>
                <a:latin typeface="Public Sans Bold"/>
              </a:rPr>
              <a:t> </a:t>
            </a:r>
          </a:p>
        </p:txBody>
      </p:sp>
      <p:sp>
        <p:nvSpPr>
          <p:cNvPr id="25" name="Freeform 25"/>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6" name="Freeform 26"/>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886221" y="3393532"/>
            <a:ext cx="2826138" cy="2861912"/>
          </a:xfrm>
          <a:custGeom>
            <a:avLst/>
            <a:gdLst/>
            <a:ahLst/>
            <a:cxnLst/>
            <a:rect l="l" t="t" r="r" b="b"/>
            <a:pathLst>
              <a:path w="2826138" h="2861912">
                <a:moveTo>
                  <a:pt x="0" y="0"/>
                </a:moveTo>
                <a:lnTo>
                  <a:pt x="2826138" y="0"/>
                </a:lnTo>
                <a:lnTo>
                  <a:pt x="2826138" y="2861912"/>
                </a:lnTo>
                <a:lnTo>
                  <a:pt x="0" y="28619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6874371" y="2421250"/>
            <a:ext cx="4539258"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Beneficios del dopaje</a:t>
            </a:r>
          </a:p>
        </p:txBody>
      </p:sp>
      <p:sp>
        <p:nvSpPr>
          <p:cNvPr id="10" name="TextBox 10"/>
          <p:cNvSpPr txBox="1"/>
          <p:nvPr/>
        </p:nvSpPr>
        <p:spPr>
          <a:xfrm>
            <a:off x="2453134" y="6546323"/>
            <a:ext cx="1342281"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84.7%</a:t>
            </a:r>
          </a:p>
        </p:txBody>
      </p:sp>
      <p:sp>
        <p:nvSpPr>
          <p:cNvPr id="11" name="TextBox 11"/>
          <p:cNvSpPr txBox="1"/>
          <p:nvPr/>
        </p:nvSpPr>
        <p:spPr>
          <a:xfrm>
            <a:off x="756375" y="7660328"/>
            <a:ext cx="5610958" cy="1544956"/>
          </a:xfrm>
          <a:prstGeom prst="rect">
            <a:avLst/>
          </a:prstGeom>
        </p:spPr>
        <p:txBody>
          <a:bodyPr lIns="0" tIns="0" rIns="0" bIns="0" rtlCol="0" anchor="t">
            <a:spAutoFit/>
          </a:bodyPr>
          <a:lstStyle/>
          <a:p>
            <a:pPr algn="ctr">
              <a:lnSpc>
                <a:spcPts val="4049"/>
              </a:lnSpc>
              <a:spcBef>
                <a:spcPct val="0"/>
              </a:spcBef>
            </a:pPr>
            <a:r>
              <a:rPr lang="en-US" sz="2699">
                <a:solidFill>
                  <a:srgbClr val="000000"/>
                </a:solidFill>
                <a:latin typeface="Avenir"/>
              </a:rPr>
              <a:t>considera que el uso de una sustancia prohibida a su elección </a:t>
            </a:r>
          </a:p>
          <a:p>
            <a:pPr algn="ctr">
              <a:lnSpc>
                <a:spcPts val="4049"/>
              </a:lnSpc>
              <a:spcBef>
                <a:spcPct val="0"/>
              </a:spcBef>
            </a:pPr>
            <a:r>
              <a:rPr lang="en-US" sz="2699">
                <a:solidFill>
                  <a:srgbClr val="000000"/>
                </a:solidFill>
                <a:latin typeface="Avenir"/>
              </a:rPr>
              <a:t>mejoraría su rendimiento deportivo</a:t>
            </a:r>
          </a:p>
        </p:txBody>
      </p:sp>
      <p:pic>
        <p:nvPicPr>
          <p:cNvPr id="12" name="Picture 12"/>
          <p:cNvPicPr>
            <a:picLocks noChangeAspect="1"/>
          </p:cNvPicPr>
          <p:nvPr/>
        </p:nvPicPr>
        <p:blipFill>
          <a:blip r:embed="rId7"/>
          <a:stretch>
            <a:fillRect/>
          </a:stretch>
        </p:blipFill>
        <p:spPr>
          <a:xfrm>
            <a:off x="4765140" y="2683857"/>
            <a:ext cx="14487149" cy="5674932"/>
          </a:xfrm>
          <a:prstGeom prst="rect">
            <a:avLst/>
          </a:prstGeom>
        </p:spPr>
      </p:pic>
      <p:sp>
        <p:nvSpPr>
          <p:cNvPr id="13" name="TextBox 13"/>
          <p:cNvSpPr txBox="1"/>
          <p:nvPr/>
        </p:nvSpPr>
        <p:spPr>
          <a:xfrm>
            <a:off x="11648342" y="7868925"/>
            <a:ext cx="5610958" cy="1118236"/>
          </a:xfrm>
          <a:prstGeom prst="rect">
            <a:avLst/>
          </a:prstGeom>
        </p:spPr>
        <p:txBody>
          <a:bodyPr lIns="0" tIns="0" rIns="0" bIns="0" rtlCol="0" anchor="t">
            <a:spAutoFit/>
          </a:bodyPr>
          <a:lstStyle/>
          <a:p>
            <a:pPr>
              <a:lnSpc>
                <a:spcPts val="4349"/>
              </a:lnSpc>
              <a:spcBef>
                <a:spcPct val="0"/>
              </a:spcBef>
            </a:pPr>
            <a:r>
              <a:rPr lang="en-US" sz="2899">
                <a:solidFill>
                  <a:srgbClr val="000000"/>
                </a:solidFill>
                <a:latin typeface="Avenir"/>
              </a:rPr>
              <a:t>Deseos de recibir recompensa debido al éxito deportivo</a:t>
            </a:r>
          </a:p>
        </p:txBody>
      </p:sp>
      <p:sp>
        <p:nvSpPr>
          <p:cNvPr id="14" name="TextBox 14"/>
          <p:cNvSpPr txBox="1"/>
          <p:nvPr/>
        </p:nvSpPr>
        <p:spPr>
          <a:xfrm>
            <a:off x="3299290" y="518546"/>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BENEFICIOS: resultados descriptivos</a:t>
            </a:r>
          </a:p>
        </p:txBody>
      </p:sp>
      <p:sp>
        <p:nvSpPr>
          <p:cNvPr id="15" name="TextBox 15"/>
          <p:cNvSpPr txBox="1"/>
          <p:nvPr/>
        </p:nvSpPr>
        <p:spPr>
          <a:xfrm>
            <a:off x="2304445" y="7238580"/>
            <a:ext cx="1316980"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86.9%</a:t>
            </a:r>
            <a:r>
              <a:rPr lang="en-US" sz="2100">
                <a:solidFill>
                  <a:srgbClr val="000000"/>
                </a:solidFill>
                <a:latin typeface="Public Sans Bold"/>
              </a:rPr>
              <a:t> </a:t>
            </a:r>
          </a:p>
        </p:txBody>
      </p:sp>
      <p:sp>
        <p:nvSpPr>
          <p:cNvPr id="16" name="Freeform 16"/>
          <p:cNvSpPr/>
          <p:nvPr/>
        </p:nvSpPr>
        <p:spPr>
          <a:xfrm>
            <a:off x="564226" y="121352"/>
            <a:ext cx="702984" cy="702984"/>
          </a:xfrm>
          <a:custGeom>
            <a:avLst/>
            <a:gdLst/>
            <a:ahLst/>
            <a:cxnLst/>
            <a:rect l="l" t="t" r="r" b="b"/>
            <a:pathLst>
              <a:path w="702984" h="702984">
                <a:moveTo>
                  <a:pt x="0" y="0"/>
                </a:moveTo>
                <a:lnTo>
                  <a:pt x="702984" y="0"/>
                </a:lnTo>
                <a:lnTo>
                  <a:pt x="702984" y="702984"/>
                </a:lnTo>
                <a:lnTo>
                  <a:pt x="0" y="702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7" name="Freeform 17"/>
          <p:cNvSpPr/>
          <p:nvPr/>
        </p:nvSpPr>
        <p:spPr>
          <a:xfrm>
            <a:off x="524501" y="948499"/>
            <a:ext cx="782433" cy="782433"/>
          </a:xfrm>
          <a:custGeom>
            <a:avLst/>
            <a:gdLst/>
            <a:ahLst/>
            <a:cxnLst/>
            <a:rect l="l" t="t" r="r" b="b"/>
            <a:pathLst>
              <a:path w="782433" h="782433">
                <a:moveTo>
                  <a:pt x="0" y="0"/>
                </a:moveTo>
                <a:lnTo>
                  <a:pt x="782434" y="0"/>
                </a:lnTo>
                <a:lnTo>
                  <a:pt x="782434" y="782434"/>
                </a:lnTo>
                <a:lnTo>
                  <a:pt x="0" y="7824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46767" y="325716"/>
            <a:ext cx="1219217" cy="1219217"/>
          </a:xfrm>
          <a:custGeom>
            <a:avLst/>
            <a:gdLst/>
            <a:ahLst/>
            <a:cxnLst/>
            <a:rect l="l" t="t" r="r" b="b"/>
            <a:pathLst>
              <a:path w="1219217" h="1219217">
                <a:moveTo>
                  <a:pt x="0" y="0"/>
                </a:moveTo>
                <a:lnTo>
                  <a:pt x="1219217" y="0"/>
                </a:lnTo>
                <a:lnTo>
                  <a:pt x="1219217" y="1219217"/>
                </a:lnTo>
                <a:lnTo>
                  <a:pt x="0" y="1219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3485066" y="3887160"/>
            <a:ext cx="11938499" cy="4749725"/>
          </a:xfrm>
          <a:custGeom>
            <a:avLst/>
            <a:gdLst/>
            <a:ahLst/>
            <a:cxnLst/>
            <a:rect l="l" t="t" r="r" b="b"/>
            <a:pathLst>
              <a:path w="11938499" h="4749725">
                <a:moveTo>
                  <a:pt x="0" y="0"/>
                </a:moveTo>
                <a:lnTo>
                  <a:pt x="11938499" y="0"/>
                </a:lnTo>
                <a:lnTo>
                  <a:pt x="11938499" y="4749725"/>
                </a:lnTo>
                <a:lnTo>
                  <a:pt x="0" y="4749725"/>
                </a:lnTo>
                <a:lnTo>
                  <a:pt x="0" y="0"/>
                </a:lnTo>
                <a:close/>
              </a:path>
            </a:pathLst>
          </a:custGeom>
          <a:blipFill>
            <a:blip r:embed="rId7"/>
            <a:stretch>
              <a:fillRect/>
            </a:stretch>
          </a:blipFill>
        </p:spPr>
        <p:txBody>
          <a:bodyPr/>
          <a:lstStyle/>
          <a:p>
            <a:endParaRPr lang="en-GB"/>
          </a:p>
        </p:txBody>
      </p:sp>
      <p:sp>
        <p:nvSpPr>
          <p:cNvPr id="10" name="TextBox 10"/>
          <p:cNvSpPr txBox="1"/>
          <p:nvPr/>
        </p:nvSpPr>
        <p:spPr>
          <a:xfrm>
            <a:off x="3077346" y="2421250"/>
            <a:ext cx="12346220"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Frecuencia de uso de complementos alimenticios</a:t>
            </a:r>
          </a:p>
        </p:txBody>
      </p:sp>
      <p:sp>
        <p:nvSpPr>
          <p:cNvPr id="11" name="TextBox 11"/>
          <p:cNvSpPr txBox="1"/>
          <p:nvPr/>
        </p:nvSpPr>
        <p:spPr>
          <a:xfrm>
            <a:off x="3367080" y="697206"/>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USO DE COMPLEMENTOS ALIMENTICIOS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46767" y="325716"/>
            <a:ext cx="1219217" cy="1219217"/>
          </a:xfrm>
          <a:custGeom>
            <a:avLst/>
            <a:gdLst/>
            <a:ahLst/>
            <a:cxnLst/>
            <a:rect l="l" t="t" r="r" b="b"/>
            <a:pathLst>
              <a:path w="1219217" h="1219217">
                <a:moveTo>
                  <a:pt x="0" y="0"/>
                </a:moveTo>
                <a:lnTo>
                  <a:pt x="1219217" y="0"/>
                </a:lnTo>
                <a:lnTo>
                  <a:pt x="1219217" y="1219217"/>
                </a:lnTo>
                <a:lnTo>
                  <a:pt x="0" y="1219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4593654" y="3940618"/>
            <a:ext cx="8016065" cy="4453369"/>
          </a:xfrm>
          <a:custGeom>
            <a:avLst/>
            <a:gdLst/>
            <a:ahLst/>
            <a:cxnLst/>
            <a:rect l="l" t="t" r="r" b="b"/>
            <a:pathLst>
              <a:path w="8016065" h="4453369">
                <a:moveTo>
                  <a:pt x="0" y="0"/>
                </a:moveTo>
                <a:lnTo>
                  <a:pt x="8016064" y="0"/>
                </a:lnTo>
                <a:lnTo>
                  <a:pt x="8016064" y="4453369"/>
                </a:lnTo>
                <a:lnTo>
                  <a:pt x="0" y="4453369"/>
                </a:lnTo>
                <a:lnTo>
                  <a:pt x="0" y="0"/>
                </a:lnTo>
                <a:close/>
              </a:path>
            </a:pathLst>
          </a:custGeom>
          <a:blipFill>
            <a:blip r:embed="rId7"/>
            <a:stretch>
              <a:fillRect t="-100000"/>
            </a:stretch>
          </a:blipFill>
        </p:spPr>
        <p:txBody>
          <a:bodyPr/>
          <a:lstStyle/>
          <a:p>
            <a:endParaRPr lang="en-GB"/>
          </a:p>
        </p:txBody>
      </p:sp>
      <p:sp>
        <p:nvSpPr>
          <p:cNvPr id="10" name="Freeform 10"/>
          <p:cNvSpPr/>
          <p:nvPr/>
        </p:nvSpPr>
        <p:spPr>
          <a:xfrm>
            <a:off x="11727243" y="4051240"/>
            <a:ext cx="6560757" cy="4410559"/>
          </a:xfrm>
          <a:custGeom>
            <a:avLst/>
            <a:gdLst/>
            <a:ahLst/>
            <a:cxnLst/>
            <a:rect l="l" t="t" r="r" b="b"/>
            <a:pathLst>
              <a:path w="6560757" h="4410559">
                <a:moveTo>
                  <a:pt x="0" y="0"/>
                </a:moveTo>
                <a:lnTo>
                  <a:pt x="6560757" y="0"/>
                </a:lnTo>
                <a:lnTo>
                  <a:pt x="6560757" y="4410559"/>
                </a:lnTo>
                <a:lnTo>
                  <a:pt x="0" y="4410559"/>
                </a:lnTo>
                <a:lnTo>
                  <a:pt x="0" y="0"/>
                </a:lnTo>
                <a:close/>
              </a:path>
            </a:pathLst>
          </a:custGeom>
          <a:blipFill>
            <a:blip r:embed="rId8"/>
            <a:stretch>
              <a:fillRect/>
            </a:stretch>
          </a:blipFill>
        </p:spPr>
        <p:txBody>
          <a:bodyPr/>
          <a:lstStyle/>
          <a:p>
            <a:endParaRPr lang="en-GB"/>
          </a:p>
        </p:txBody>
      </p:sp>
      <p:sp>
        <p:nvSpPr>
          <p:cNvPr id="11" name="TextBox 11"/>
          <p:cNvSpPr txBox="1"/>
          <p:nvPr/>
        </p:nvSpPr>
        <p:spPr>
          <a:xfrm>
            <a:off x="108667" y="3597718"/>
            <a:ext cx="4940245"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Presión </a:t>
            </a:r>
          </a:p>
        </p:txBody>
      </p:sp>
      <p:sp>
        <p:nvSpPr>
          <p:cNvPr id="12" name="TextBox 12"/>
          <p:cNvSpPr txBox="1"/>
          <p:nvPr/>
        </p:nvSpPr>
        <p:spPr>
          <a:xfrm>
            <a:off x="2962935" y="256576"/>
            <a:ext cx="14745735" cy="1638302"/>
          </a:xfrm>
          <a:prstGeom prst="rect">
            <a:avLst/>
          </a:prstGeom>
        </p:spPr>
        <p:txBody>
          <a:bodyPr lIns="0" tIns="0" rIns="0" bIns="0" rtlCol="0" anchor="t">
            <a:spAutoFit/>
          </a:bodyPr>
          <a:lstStyle/>
          <a:p>
            <a:pPr algn="ctr">
              <a:lnSpc>
                <a:spcPts val="6299"/>
              </a:lnSpc>
            </a:pPr>
            <a:r>
              <a:rPr lang="en-US" sz="4499">
                <a:solidFill>
                  <a:srgbClr val="FFFFFF"/>
                </a:solidFill>
                <a:latin typeface="Avenir"/>
              </a:rPr>
              <a:t>Constructo CONTEXTO SOCIAL Y DEPORTIVO: comercialización y mediatización del deporte</a:t>
            </a:r>
          </a:p>
        </p:txBody>
      </p:sp>
      <p:sp>
        <p:nvSpPr>
          <p:cNvPr id="13" name="TextBox 13"/>
          <p:cNvSpPr txBox="1"/>
          <p:nvPr/>
        </p:nvSpPr>
        <p:spPr>
          <a:xfrm>
            <a:off x="8873907" y="2892806"/>
            <a:ext cx="4940245" cy="609600"/>
          </a:xfrm>
          <a:prstGeom prst="rect">
            <a:avLst/>
          </a:prstGeom>
        </p:spPr>
        <p:txBody>
          <a:bodyPr lIns="0" tIns="0" rIns="0" bIns="0" rtlCol="0" anchor="t">
            <a:spAutoFit/>
          </a:bodyPr>
          <a:lstStyle/>
          <a:p>
            <a:pPr algn="ctr">
              <a:lnSpc>
                <a:spcPts val="4257"/>
              </a:lnSpc>
              <a:spcBef>
                <a:spcPct val="0"/>
              </a:spcBef>
            </a:pPr>
            <a:r>
              <a:rPr lang="en-US" sz="3548">
                <a:solidFill>
                  <a:srgbClr val="000000"/>
                </a:solidFill>
                <a:latin typeface="Avenir Bold"/>
              </a:rPr>
              <a:t>Influencias comerciales  </a:t>
            </a:r>
          </a:p>
        </p:txBody>
      </p:sp>
      <p:grpSp>
        <p:nvGrpSpPr>
          <p:cNvPr id="14" name="Group 14"/>
          <p:cNvGrpSpPr/>
          <p:nvPr/>
        </p:nvGrpSpPr>
        <p:grpSpPr>
          <a:xfrm>
            <a:off x="1743718" y="4984861"/>
            <a:ext cx="1948895" cy="1948895"/>
            <a:chOff x="0" y="0"/>
            <a:chExt cx="812800" cy="812800"/>
          </a:xfrm>
        </p:grpSpPr>
        <p:sp>
          <p:nvSpPr>
            <p:cNvPr id="15" name="Freeform 15"/>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16" name="TextBox 16"/>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17" name="TextBox 17"/>
          <p:cNvSpPr txBox="1"/>
          <p:nvPr/>
        </p:nvSpPr>
        <p:spPr>
          <a:xfrm>
            <a:off x="2053398" y="5354773"/>
            <a:ext cx="1329536" cy="604535"/>
          </a:xfrm>
          <a:prstGeom prst="rect">
            <a:avLst/>
          </a:prstGeom>
        </p:spPr>
        <p:txBody>
          <a:bodyPr lIns="0" tIns="0" rIns="0" bIns="0" rtlCol="0" anchor="t">
            <a:spAutoFit/>
          </a:bodyPr>
          <a:lstStyle/>
          <a:p>
            <a:pPr algn="ctr">
              <a:lnSpc>
                <a:spcPts val="4217"/>
              </a:lnSpc>
              <a:spcBef>
                <a:spcPct val="0"/>
              </a:spcBef>
            </a:pPr>
            <a:r>
              <a:rPr lang="en-US" sz="3514">
                <a:solidFill>
                  <a:srgbClr val="000000"/>
                </a:solidFill>
                <a:latin typeface="Avenir Bold"/>
              </a:rPr>
              <a:t>85.5%</a:t>
            </a:r>
          </a:p>
        </p:txBody>
      </p:sp>
      <p:sp>
        <p:nvSpPr>
          <p:cNvPr id="18" name="TextBox 18"/>
          <p:cNvSpPr txBox="1"/>
          <p:nvPr/>
        </p:nvSpPr>
        <p:spPr>
          <a:xfrm>
            <a:off x="411550" y="7400925"/>
            <a:ext cx="4637362" cy="1343025"/>
          </a:xfrm>
          <a:prstGeom prst="rect">
            <a:avLst/>
          </a:prstGeom>
        </p:spPr>
        <p:txBody>
          <a:bodyPr lIns="0" tIns="0" rIns="0" bIns="0" rtlCol="0" anchor="t">
            <a:spAutoFit/>
          </a:bodyPr>
          <a:lstStyle/>
          <a:p>
            <a:pPr algn="ctr">
              <a:lnSpc>
                <a:spcPts val="2610"/>
              </a:lnSpc>
              <a:spcBef>
                <a:spcPct val="0"/>
              </a:spcBef>
            </a:pPr>
            <a:r>
              <a:rPr lang="en-US" sz="2175">
                <a:solidFill>
                  <a:srgbClr val="000000"/>
                </a:solidFill>
                <a:latin typeface="Avenir"/>
              </a:rPr>
              <a:t>Ha sentido presión en diferentes grados por parte del gobierno o de la federación deportiva para conseguir medallas de oro</a:t>
            </a:r>
          </a:p>
        </p:txBody>
      </p:sp>
      <p:sp>
        <p:nvSpPr>
          <p:cNvPr id="19" name="TextBox 19"/>
          <p:cNvSpPr txBox="1"/>
          <p:nvPr/>
        </p:nvSpPr>
        <p:spPr>
          <a:xfrm>
            <a:off x="2713835" y="6537516"/>
            <a:ext cx="1298823" cy="39624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Public Sans"/>
              </a:rPr>
              <a:t> vs. 32.7%</a:t>
            </a:r>
            <a:r>
              <a:rPr lang="en-US" sz="2100">
                <a:solidFill>
                  <a:srgbClr val="000000"/>
                </a:solidFill>
                <a:latin typeface="Public Sans Bold"/>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47801" y="325716"/>
            <a:ext cx="1219217" cy="1219217"/>
          </a:xfrm>
          <a:custGeom>
            <a:avLst/>
            <a:gdLst/>
            <a:ahLst/>
            <a:cxnLst/>
            <a:rect l="l" t="t" r="r" b="b"/>
            <a:pathLst>
              <a:path w="1219217" h="1219217">
                <a:moveTo>
                  <a:pt x="0" y="0"/>
                </a:moveTo>
                <a:lnTo>
                  <a:pt x="1219217" y="0"/>
                </a:lnTo>
                <a:lnTo>
                  <a:pt x="1219217" y="1219217"/>
                </a:lnTo>
                <a:lnTo>
                  <a:pt x="0" y="1219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885099" y="519112"/>
            <a:ext cx="14745735" cy="847727"/>
          </a:xfrm>
          <a:prstGeom prst="rect">
            <a:avLst/>
          </a:prstGeom>
        </p:spPr>
        <p:txBody>
          <a:bodyPr lIns="0" tIns="0" rIns="0" bIns="0" rtlCol="0" anchor="t">
            <a:spAutoFit/>
          </a:bodyPr>
          <a:lstStyle/>
          <a:p>
            <a:pPr algn="ctr">
              <a:lnSpc>
                <a:spcPts val="6299"/>
              </a:lnSpc>
            </a:pPr>
            <a:r>
              <a:rPr lang="en-US" sz="4499">
                <a:solidFill>
                  <a:srgbClr val="FFFFFF"/>
                </a:solidFill>
                <a:latin typeface="Avenir"/>
              </a:rPr>
              <a:t>Prevalencia de dopaje</a:t>
            </a:r>
          </a:p>
        </p:txBody>
      </p:sp>
      <p:sp>
        <p:nvSpPr>
          <p:cNvPr id="10" name="TextBox 10"/>
          <p:cNvSpPr txBox="1"/>
          <p:nvPr/>
        </p:nvSpPr>
        <p:spPr>
          <a:xfrm>
            <a:off x="2273875" y="3405623"/>
            <a:ext cx="7372868" cy="992506"/>
          </a:xfrm>
          <a:prstGeom prst="rect">
            <a:avLst/>
          </a:prstGeom>
        </p:spPr>
        <p:txBody>
          <a:bodyPr lIns="0" tIns="0" rIns="0" bIns="0" rtlCol="0" anchor="t">
            <a:spAutoFit/>
          </a:bodyPr>
          <a:lstStyle/>
          <a:p>
            <a:pPr>
              <a:lnSpc>
                <a:spcPts val="4049"/>
              </a:lnSpc>
              <a:spcBef>
                <a:spcPct val="0"/>
              </a:spcBef>
            </a:pPr>
            <a:r>
              <a:rPr lang="en-US" sz="2699">
                <a:solidFill>
                  <a:srgbClr val="000000"/>
                </a:solidFill>
                <a:latin typeface="Public Sans"/>
              </a:rPr>
              <a:t>La prevalencia de dopaje auto informada fue del 9.6%.</a:t>
            </a:r>
          </a:p>
        </p:txBody>
      </p:sp>
      <p:grpSp>
        <p:nvGrpSpPr>
          <p:cNvPr id="11" name="Group 11"/>
          <p:cNvGrpSpPr/>
          <p:nvPr/>
        </p:nvGrpSpPr>
        <p:grpSpPr>
          <a:xfrm>
            <a:off x="3663013" y="5833207"/>
            <a:ext cx="3236891" cy="3236891"/>
            <a:chOff x="0" y="0"/>
            <a:chExt cx="812800" cy="812800"/>
          </a:xfrm>
        </p:grpSpPr>
        <p:sp>
          <p:nvSpPr>
            <p:cNvPr id="12" name="Freeform 12"/>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13" name="TextBox 13"/>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14" name="TextBox 14"/>
          <p:cNvSpPr txBox="1"/>
          <p:nvPr/>
        </p:nvSpPr>
        <p:spPr>
          <a:xfrm>
            <a:off x="4396854" y="6604520"/>
            <a:ext cx="1769209" cy="991804"/>
          </a:xfrm>
          <a:prstGeom prst="rect">
            <a:avLst/>
          </a:prstGeom>
        </p:spPr>
        <p:txBody>
          <a:bodyPr lIns="0" tIns="0" rIns="0" bIns="0" rtlCol="0" anchor="t">
            <a:spAutoFit/>
          </a:bodyPr>
          <a:lstStyle/>
          <a:p>
            <a:pPr algn="ctr">
              <a:lnSpc>
                <a:spcPts val="7004"/>
              </a:lnSpc>
              <a:spcBef>
                <a:spcPct val="0"/>
              </a:spcBef>
            </a:pPr>
            <a:r>
              <a:rPr lang="en-US" sz="5837">
                <a:solidFill>
                  <a:srgbClr val="000000"/>
                </a:solidFill>
                <a:latin typeface="Avenir Bold"/>
              </a:rPr>
              <a:t>9.6%</a:t>
            </a:r>
          </a:p>
        </p:txBody>
      </p:sp>
      <p:grpSp>
        <p:nvGrpSpPr>
          <p:cNvPr id="15" name="Group 15"/>
          <p:cNvGrpSpPr/>
          <p:nvPr/>
        </p:nvGrpSpPr>
        <p:grpSpPr>
          <a:xfrm>
            <a:off x="11949660" y="5716355"/>
            <a:ext cx="3236891" cy="3236891"/>
            <a:chOff x="0" y="0"/>
            <a:chExt cx="812800" cy="812800"/>
          </a:xfrm>
        </p:grpSpPr>
        <p:sp>
          <p:nvSpPr>
            <p:cNvPr id="16" name="Freeform 16"/>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FFBD59"/>
            </a:solidFill>
          </p:spPr>
          <p:txBody>
            <a:bodyPr/>
            <a:lstStyle/>
            <a:p>
              <a:endParaRPr lang="en-GB"/>
            </a:p>
          </p:txBody>
        </p:sp>
        <p:sp>
          <p:nvSpPr>
            <p:cNvPr id="17" name="TextBox 17"/>
            <p:cNvSpPr txBox="1"/>
            <p:nvPr/>
          </p:nvSpPr>
          <p:spPr>
            <a:xfrm>
              <a:off x="0" y="-76200"/>
              <a:ext cx="812800" cy="698500"/>
            </a:xfrm>
            <a:prstGeom prst="rect">
              <a:avLst/>
            </a:prstGeom>
          </p:spPr>
          <p:txBody>
            <a:bodyPr lIns="50800" tIns="50800" rIns="50800" bIns="50800" rtlCol="0" anchor="ctr"/>
            <a:lstStyle/>
            <a:p>
              <a:pPr algn="ctr">
                <a:lnSpc>
                  <a:spcPts val="3000"/>
                </a:lnSpc>
              </a:pPr>
              <a:endParaRPr/>
            </a:p>
          </p:txBody>
        </p:sp>
      </p:grpSp>
      <p:sp>
        <p:nvSpPr>
          <p:cNvPr id="18" name="TextBox 18"/>
          <p:cNvSpPr txBox="1"/>
          <p:nvPr/>
        </p:nvSpPr>
        <p:spPr>
          <a:xfrm>
            <a:off x="12683501" y="6487668"/>
            <a:ext cx="1769209" cy="991804"/>
          </a:xfrm>
          <a:prstGeom prst="rect">
            <a:avLst/>
          </a:prstGeom>
        </p:spPr>
        <p:txBody>
          <a:bodyPr lIns="0" tIns="0" rIns="0" bIns="0" rtlCol="0" anchor="t">
            <a:spAutoFit/>
          </a:bodyPr>
          <a:lstStyle/>
          <a:p>
            <a:pPr algn="ctr">
              <a:lnSpc>
                <a:spcPts val="7004"/>
              </a:lnSpc>
              <a:spcBef>
                <a:spcPct val="0"/>
              </a:spcBef>
            </a:pPr>
            <a:r>
              <a:rPr lang="en-US" sz="5837">
                <a:solidFill>
                  <a:srgbClr val="000000"/>
                </a:solidFill>
                <a:latin typeface="Avenir Bold"/>
              </a:rPr>
              <a:t>4.5%</a:t>
            </a:r>
          </a:p>
        </p:txBody>
      </p:sp>
      <p:sp>
        <p:nvSpPr>
          <p:cNvPr id="19" name="Freeform 19"/>
          <p:cNvSpPr/>
          <p:nvPr/>
        </p:nvSpPr>
        <p:spPr>
          <a:xfrm>
            <a:off x="2962935" y="7596324"/>
            <a:ext cx="1400155" cy="1227045"/>
          </a:xfrm>
          <a:custGeom>
            <a:avLst/>
            <a:gdLst/>
            <a:ahLst/>
            <a:cxnLst/>
            <a:rect l="l" t="t" r="r" b="b"/>
            <a:pathLst>
              <a:path w="1400155" h="1227045">
                <a:moveTo>
                  <a:pt x="0" y="0"/>
                </a:moveTo>
                <a:lnTo>
                  <a:pt x="1400155" y="0"/>
                </a:lnTo>
                <a:lnTo>
                  <a:pt x="1400155" y="1227045"/>
                </a:lnTo>
                <a:lnTo>
                  <a:pt x="0" y="12270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0" name="Freeform 20"/>
          <p:cNvSpPr/>
          <p:nvPr/>
        </p:nvSpPr>
        <p:spPr>
          <a:xfrm>
            <a:off x="11640731" y="7334801"/>
            <a:ext cx="878546" cy="1203488"/>
          </a:xfrm>
          <a:custGeom>
            <a:avLst/>
            <a:gdLst/>
            <a:ahLst/>
            <a:cxnLst/>
            <a:rect l="l" t="t" r="r" b="b"/>
            <a:pathLst>
              <a:path w="878546" h="1203488">
                <a:moveTo>
                  <a:pt x="0" y="0"/>
                </a:moveTo>
                <a:lnTo>
                  <a:pt x="878547" y="0"/>
                </a:lnTo>
                <a:lnTo>
                  <a:pt x="878547" y="1203488"/>
                </a:lnTo>
                <a:lnTo>
                  <a:pt x="0" y="12034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1" name="TextBox 21"/>
          <p:cNvSpPr txBox="1"/>
          <p:nvPr/>
        </p:nvSpPr>
        <p:spPr>
          <a:xfrm>
            <a:off x="10711564" y="3094785"/>
            <a:ext cx="6951256" cy="1497331"/>
          </a:xfrm>
          <a:prstGeom prst="rect">
            <a:avLst/>
          </a:prstGeom>
        </p:spPr>
        <p:txBody>
          <a:bodyPr lIns="0" tIns="0" rIns="0" bIns="0" rtlCol="0" anchor="t">
            <a:spAutoFit/>
          </a:bodyPr>
          <a:lstStyle/>
          <a:p>
            <a:pPr>
              <a:lnSpc>
                <a:spcPts val="4049"/>
              </a:lnSpc>
              <a:spcBef>
                <a:spcPct val="0"/>
              </a:spcBef>
            </a:pPr>
            <a:r>
              <a:rPr lang="en-US" sz="2699">
                <a:solidFill>
                  <a:srgbClr val="000000"/>
                </a:solidFill>
                <a:latin typeface="Public Sans"/>
              </a:rPr>
              <a:t>La administración o intento de administración de una sustancia o método prohibido a sus deportistas: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310479"/>
            <a:chOff x="0" y="0"/>
            <a:chExt cx="4883373" cy="608521"/>
          </a:xfrm>
        </p:grpSpPr>
        <p:sp>
          <p:nvSpPr>
            <p:cNvPr id="3" name="Freeform 3"/>
            <p:cNvSpPr/>
            <p:nvPr/>
          </p:nvSpPr>
          <p:spPr>
            <a:xfrm>
              <a:off x="0" y="0"/>
              <a:ext cx="4883373" cy="608521"/>
            </a:xfrm>
            <a:custGeom>
              <a:avLst/>
              <a:gdLst/>
              <a:ahLst/>
              <a:cxnLst/>
              <a:rect l="l" t="t" r="r" b="b"/>
              <a:pathLst>
                <a:path w="4883373" h="608521">
                  <a:moveTo>
                    <a:pt x="0" y="0"/>
                  </a:moveTo>
                  <a:lnTo>
                    <a:pt x="4883373" y="0"/>
                  </a:lnTo>
                  <a:lnTo>
                    <a:pt x="4883373" y="608521"/>
                  </a:lnTo>
                  <a:lnTo>
                    <a:pt x="0" y="608521"/>
                  </a:lnTo>
                  <a:close/>
                </a:path>
              </a:pathLst>
            </a:custGeom>
            <a:solidFill>
              <a:srgbClr val="0088AF"/>
            </a:solidFill>
          </p:spPr>
          <p:txBody>
            <a:bodyPr/>
            <a:lstStyle/>
            <a:p>
              <a:endParaRPr lang="en-GB"/>
            </a:p>
          </p:txBody>
        </p:sp>
        <p:sp>
          <p:nvSpPr>
            <p:cNvPr id="4" name="TextBox 4"/>
            <p:cNvSpPr txBox="1"/>
            <p:nvPr/>
          </p:nvSpPr>
          <p:spPr>
            <a:xfrm>
              <a:off x="0" y="-76200"/>
              <a:ext cx="4883373" cy="684721"/>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222199" y="325716"/>
            <a:ext cx="1219217" cy="1219217"/>
          </a:xfrm>
          <a:custGeom>
            <a:avLst/>
            <a:gdLst/>
            <a:ahLst/>
            <a:cxnLst/>
            <a:rect l="l" t="t" r="r" b="b"/>
            <a:pathLst>
              <a:path w="1219217" h="1219217">
                <a:moveTo>
                  <a:pt x="0" y="0"/>
                </a:moveTo>
                <a:lnTo>
                  <a:pt x="1219217" y="0"/>
                </a:lnTo>
                <a:lnTo>
                  <a:pt x="1219217" y="1219217"/>
                </a:lnTo>
                <a:lnTo>
                  <a:pt x="0" y="1219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2704757" y="2446057"/>
            <a:ext cx="11678694" cy="7509271"/>
          </a:xfrm>
          <a:custGeom>
            <a:avLst/>
            <a:gdLst/>
            <a:ahLst/>
            <a:cxnLst/>
            <a:rect l="l" t="t" r="r" b="b"/>
            <a:pathLst>
              <a:path w="11678694" h="7509271">
                <a:moveTo>
                  <a:pt x="0" y="0"/>
                </a:moveTo>
                <a:lnTo>
                  <a:pt x="11678694" y="0"/>
                </a:lnTo>
                <a:lnTo>
                  <a:pt x="11678694" y="7509272"/>
                </a:lnTo>
                <a:lnTo>
                  <a:pt x="0" y="7509272"/>
                </a:lnTo>
                <a:lnTo>
                  <a:pt x="0" y="0"/>
                </a:lnTo>
                <a:close/>
              </a:path>
            </a:pathLst>
          </a:custGeom>
          <a:blipFill>
            <a:blip r:embed="rId7"/>
            <a:stretch>
              <a:fillRect/>
            </a:stretch>
          </a:blipFill>
        </p:spPr>
        <p:txBody>
          <a:bodyPr/>
          <a:lstStyle/>
          <a:p>
            <a:endParaRPr lang="en-GB"/>
          </a:p>
        </p:txBody>
      </p:sp>
      <p:grpSp>
        <p:nvGrpSpPr>
          <p:cNvPr id="10" name="Group 10"/>
          <p:cNvGrpSpPr/>
          <p:nvPr/>
        </p:nvGrpSpPr>
        <p:grpSpPr>
          <a:xfrm>
            <a:off x="2245600" y="5362970"/>
            <a:ext cx="3187784" cy="2509891"/>
            <a:chOff x="0" y="0"/>
            <a:chExt cx="839581" cy="661041"/>
          </a:xfrm>
        </p:grpSpPr>
        <p:sp>
          <p:nvSpPr>
            <p:cNvPr id="11" name="Freeform 11"/>
            <p:cNvSpPr/>
            <p:nvPr/>
          </p:nvSpPr>
          <p:spPr>
            <a:xfrm>
              <a:off x="0" y="0"/>
              <a:ext cx="839581" cy="661041"/>
            </a:xfrm>
            <a:custGeom>
              <a:avLst/>
              <a:gdLst/>
              <a:ahLst/>
              <a:cxnLst/>
              <a:rect l="l" t="t" r="r" b="b"/>
              <a:pathLst>
                <a:path w="839581" h="661041">
                  <a:moveTo>
                    <a:pt x="419790" y="0"/>
                  </a:moveTo>
                  <a:cubicBezTo>
                    <a:pt x="187947" y="0"/>
                    <a:pt x="0" y="147979"/>
                    <a:pt x="0" y="330521"/>
                  </a:cubicBezTo>
                  <a:cubicBezTo>
                    <a:pt x="0" y="513062"/>
                    <a:pt x="187947" y="661041"/>
                    <a:pt x="419790" y="661041"/>
                  </a:cubicBezTo>
                  <a:cubicBezTo>
                    <a:pt x="651634" y="661041"/>
                    <a:pt x="839581" y="513062"/>
                    <a:pt x="839581" y="330521"/>
                  </a:cubicBezTo>
                  <a:cubicBezTo>
                    <a:pt x="839581" y="147979"/>
                    <a:pt x="651634" y="0"/>
                    <a:pt x="419790" y="0"/>
                  </a:cubicBezTo>
                  <a:close/>
                </a:path>
              </a:pathLst>
            </a:custGeom>
            <a:solidFill>
              <a:srgbClr val="49A2CD">
                <a:alpha val="18824"/>
              </a:srgbClr>
            </a:solidFill>
            <a:ln w="38100" cap="sq">
              <a:solidFill>
                <a:srgbClr val="000000">
                  <a:alpha val="18824"/>
                </a:srgbClr>
              </a:solidFill>
              <a:prstDash val="sysDot"/>
              <a:miter/>
            </a:ln>
          </p:spPr>
          <p:txBody>
            <a:bodyPr/>
            <a:lstStyle/>
            <a:p>
              <a:endParaRPr lang="en-GB"/>
            </a:p>
          </p:txBody>
        </p:sp>
        <p:sp>
          <p:nvSpPr>
            <p:cNvPr id="12" name="TextBox 12"/>
            <p:cNvSpPr txBox="1"/>
            <p:nvPr/>
          </p:nvSpPr>
          <p:spPr>
            <a:xfrm>
              <a:off x="78711" y="-14227"/>
              <a:ext cx="682160" cy="613296"/>
            </a:xfrm>
            <a:prstGeom prst="rect">
              <a:avLst/>
            </a:prstGeom>
          </p:spPr>
          <p:txBody>
            <a:bodyPr lIns="50800" tIns="50800" rIns="50800" bIns="50800" rtlCol="0" anchor="ctr"/>
            <a:lstStyle/>
            <a:p>
              <a:pPr algn="ctr">
                <a:lnSpc>
                  <a:spcPts val="3000"/>
                </a:lnSpc>
              </a:pPr>
              <a:endParaRPr/>
            </a:p>
          </p:txBody>
        </p:sp>
      </p:grpSp>
      <p:sp>
        <p:nvSpPr>
          <p:cNvPr id="13" name="TextBox 13"/>
          <p:cNvSpPr txBox="1"/>
          <p:nvPr/>
        </p:nvSpPr>
        <p:spPr>
          <a:xfrm>
            <a:off x="3064619" y="182841"/>
            <a:ext cx="14745735" cy="2020571"/>
          </a:xfrm>
          <a:prstGeom prst="rect">
            <a:avLst/>
          </a:prstGeom>
        </p:spPr>
        <p:txBody>
          <a:bodyPr lIns="0" tIns="0" rIns="0" bIns="0" rtlCol="0" anchor="t">
            <a:spAutoFit/>
          </a:bodyPr>
          <a:lstStyle/>
          <a:p>
            <a:pPr algn="ctr">
              <a:lnSpc>
                <a:spcPts val="5179"/>
              </a:lnSpc>
            </a:pPr>
            <a:r>
              <a:rPr lang="en-US" sz="3699">
                <a:solidFill>
                  <a:srgbClr val="FFFFFF"/>
                </a:solidFill>
                <a:latin typeface="Avenir"/>
              </a:rPr>
              <a:t>Análisis del Modelo de Control de Drogas en el Deporte y alcance predictivo de las variables hacia las actitudes e intenciones de dopaje. DEPORTISTAS</a:t>
            </a:r>
          </a:p>
        </p:txBody>
      </p:sp>
      <p:sp>
        <p:nvSpPr>
          <p:cNvPr id="14" name="TextBox 14"/>
          <p:cNvSpPr txBox="1"/>
          <p:nvPr/>
        </p:nvSpPr>
        <p:spPr>
          <a:xfrm>
            <a:off x="9144000" y="3395267"/>
            <a:ext cx="8545560" cy="1432560"/>
          </a:xfrm>
          <a:prstGeom prst="rect">
            <a:avLst/>
          </a:prstGeom>
        </p:spPr>
        <p:txBody>
          <a:bodyPr lIns="0" tIns="0" rIns="0" bIns="0" rtlCol="0" anchor="t">
            <a:spAutoFit/>
          </a:bodyPr>
          <a:lstStyle/>
          <a:p>
            <a:pPr>
              <a:lnSpc>
                <a:spcPts val="2850"/>
              </a:lnSpc>
              <a:spcBef>
                <a:spcPct val="0"/>
              </a:spcBef>
            </a:pPr>
            <a:r>
              <a:rPr lang="en-US" sz="1900">
                <a:solidFill>
                  <a:srgbClr val="000000"/>
                </a:solidFill>
                <a:latin typeface="Public Sans"/>
              </a:rPr>
              <a:t>Visión general de los resultados del análisis del modelo de ecuaciones estructurales con las estimaciones de los parámetros estandarizados. Diferentes niveles de significancia según el valor de p: *p&lt;0.05, ** p&lt;0.01, *** p&lt;0.001.</a:t>
            </a:r>
          </a:p>
        </p:txBody>
      </p:sp>
      <p:sp>
        <p:nvSpPr>
          <p:cNvPr id="15" name="TextBox 15"/>
          <p:cNvSpPr txBox="1"/>
          <p:nvPr/>
        </p:nvSpPr>
        <p:spPr>
          <a:xfrm>
            <a:off x="9379445" y="7987410"/>
            <a:ext cx="7854595" cy="762000"/>
          </a:xfrm>
          <a:prstGeom prst="rect">
            <a:avLst/>
          </a:prstGeom>
        </p:spPr>
        <p:txBody>
          <a:bodyPr lIns="0" tIns="0" rIns="0" bIns="0" rtlCol="0" anchor="t">
            <a:spAutoFit/>
          </a:bodyPr>
          <a:lstStyle/>
          <a:p>
            <a:pPr>
              <a:lnSpc>
                <a:spcPts val="3000"/>
              </a:lnSpc>
              <a:spcBef>
                <a:spcPct val="0"/>
              </a:spcBef>
            </a:pPr>
            <a:r>
              <a:rPr lang="en-US" sz="2000">
                <a:solidFill>
                  <a:srgbClr val="000000"/>
                </a:solidFill>
                <a:latin typeface="Public Sans"/>
              </a:rPr>
              <a:t>Resultados obtenidos están en línea con los estudios de investigación previos:</a:t>
            </a:r>
          </a:p>
        </p:txBody>
      </p:sp>
      <p:sp>
        <p:nvSpPr>
          <p:cNvPr id="16" name="TextBox 16"/>
          <p:cNvSpPr txBox="1"/>
          <p:nvPr/>
        </p:nvSpPr>
        <p:spPr>
          <a:xfrm>
            <a:off x="8856911" y="9654755"/>
            <a:ext cx="8402389" cy="316230"/>
          </a:xfrm>
          <a:prstGeom prst="rect">
            <a:avLst/>
          </a:prstGeom>
        </p:spPr>
        <p:txBody>
          <a:bodyPr lIns="0" tIns="0" rIns="0" bIns="0" rtlCol="0" anchor="t">
            <a:spAutoFit/>
          </a:bodyPr>
          <a:lstStyle/>
          <a:p>
            <a:pPr>
              <a:lnSpc>
                <a:spcPts val="2550"/>
              </a:lnSpc>
              <a:spcBef>
                <a:spcPct val="0"/>
              </a:spcBef>
            </a:pPr>
            <a:r>
              <a:rPr lang="en-US" sz="1700">
                <a:solidFill>
                  <a:srgbClr val="000000"/>
                </a:solidFill>
                <a:latin typeface="Public Sans"/>
              </a:rPr>
              <a:t>(Ntoumanis et al., 2014; Backhouse et al., 2015, Lazuras et al., 2010; Barkoukis,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310479"/>
            <a:chOff x="0" y="0"/>
            <a:chExt cx="4883373" cy="608521"/>
          </a:xfrm>
        </p:grpSpPr>
        <p:sp>
          <p:nvSpPr>
            <p:cNvPr id="3" name="Freeform 3"/>
            <p:cNvSpPr/>
            <p:nvPr/>
          </p:nvSpPr>
          <p:spPr>
            <a:xfrm>
              <a:off x="0" y="0"/>
              <a:ext cx="4883373" cy="608521"/>
            </a:xfrm>
            <a:custGeom>
              <a:avLst/>
              <a:gdLst/>
              <a:ahLst/>
              <a:cxnLst/>
              <a:rect l="l" t="t" r="r" b="b"/>
              <a:pathLst>
                <a:path w="4883373" h="608521">
                  <a:moveTo>
                    <a:pt x="0" y="0"/>
                  </a:moveTo>
                  <a:lnTo>
                    <a:pt x="4883373" y="0"/>
                  </a:lnTo>
                  <a:lnTo>
                    <a:pt x="4883373" y="608521"/>
                  </a:lnTo>
                  <a:lnTo>
                    <a:pt x="0" y="608521"/>
                  </a:lnTo>
                  <a:close/>
                </a:path>
              </a:pathLst>
            </a:custGeom>
            <a:solidFill>
              <a:srgbClr val="0088AF"/>
            </a:solidFill>
          </p:spPr>
          <p:txBody>
            <a:bodyPr/>
            <a:lstStyle/>
            <a:p>
              <a:endParaRPr lang="en-GB"/>
            </a:p>
          </p:txBody>
        </p:sp>
        <p:sp>
          <p:nvSpPr>
            <p:cNvPr id="4" name="TextBox 4"/>
            <p:cNvSpPr txBox="1"/>
            <p:nvPr/>
          </p:nvSpPr>
          <p:spPr>
            <a:xfrm>
              <a:off x="0" y="-76200"/>
              <a:ext cx="4883373" cy="684721"/>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212223" y="261422"/>
            <a:ext cx="1283511" cy="1283511"/>
          </a:xfrm>
          <a:custGeom>
            <a:avLst/>
            <a:gdLst/>
            <a:ahLst/>
            <a:cxnLst/>
            <a:rect l="l" t="t" r="r" b="b"/>
            <a:pathLst>
              <a:path w="1283511" h="1283511">
                <a:moveTo>
                  <a:pt x="0" y="0"/>
                </a:moveTo>
                <a:lnTo>
                  <a:pt x="1283511" y="0"/>
                </a:lnTo>
                <a:lnTo>
                  <a:pt x="1283511" y="1283511"/>
                </a:lnTo>
                <a:lnTo>
                  <a:pt x="0" y="12835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7986803" y="2415393"/>
            <a:ext cx="9453893" cy="7740375"/>
          </a:xfrm>
          <a:custGeom>
            <a:avLst/>
            <a:gdLst/>
            <a:ahLst/>
            <a:cxnLst/>
            <a:rect l="l" t="t" r="r" b="b"/>
            <a:pathLst>
              <a:path w="9453893" h="7740375">
                <a:moveTo>
                  <a:pt x="0" y="0"/>
                </a:moveTo>
                <a:lnTo>
                  <a:pt x="9453892" y="0"/>
                </a:lnTo>
                <a:lnTo>
                  <a:pt x="9453892" y="7740374"/>
                </a:lnTo>
                <a:lnTo>
                  <a:pt x="0" y="7740374"/>
                </a:lnTo>
                <a:lnTo>
                  <a:pt x="0" y="0"/>
                </a:lnTo>
                <a:close/>
              </a:path>
            </a:pathLst>
          </a:custGeom>
          <a:blipFill>
            <a:blip r:embed="rId7"/>
            <a:stretch>
              <a:fillRect/>
            </a:stretch>
          </a:blipFill>
        </p:spPr>
        <p:txBody>
          <a:bodyPr/>
          <a:lstStyle/>
          <a:p>
            <a:endParaRPr lang="en-GB"/>
          </a:p>
        </p:txBody>
      </p:sp>
      <p:sp>
        <p:nvSpPr>
          <p:cNvPr id="10" name="TextBox 10"/>
          <p:cNvSpPr txBox="1"/>
          <p:nvPr/>
        </p:nvSpPr>
        <p:spPr>
          <a:xfrm>
            <a:off x="3251039" y="402129"/>
            <a:ext cx="14745735" cy="1363346"/>
          </a:xfrm>
          <a:prstGeom prst="rect">
            <a:avLst/>
          </a:prstGeom>
        </p:spPr>
        <p:txBody>
          <a:bodyPr lIns="0" tIns="0" rIns="0" bIns="0" rtlCol="0" anchor="t">
            <a:spAutoFit/>
          </a:bodyPr>
          <a:lstStyle/>
          <a:p>
            <a:pPr algn="ctr">
              <a:lnSpc>
                <a:spcPts val="5179"/>
              </a:lnSpc>
            </a:pPr>
            <a:r>
              <a:rPr lang="en-US" sz="3699">
                <a:solidFill>
                  <a:srgbClr val="FFFFFF"/>
                </a:solidFill>
                <a:latin typeface="Avenir"/>
              </a:rPr>
              <a:t>Análisis del modelo de regresión: factores morales y sociales más influyentes en la susceptibilidad al dopaje del atleta </a:t>
            </a:r>
          </a:p>
        </p:txBody>
      </p:sp>
      <p:sp>
        <p:nvSpPr>
          <p:cNvPr id="11" name="TextBox 11"/>
          <p:cNvSpPr txBox="1"/>
          <p:nvPr/>
        </p:nvSpPr>
        <p:spPr>
          <a:xfrm>
            <a:off x="853978" y="3498390"/>
            <a:ext cx="7429014" cy="2286000"/>
          </a:xfrm>
          <a:prstGeom prst="rect">
            <a:avLst/>
          </a:prstGeom>
        </p:spPr>
        <p:txBody>
          <a:bodyPr lIns="0" tIns="0" rIns="0" bIns="0" rtlCol="0" anchor="t">
            <a:spAutoFit/>
          </a:bodyPr>
          <a:lstStyle/>
          <a:p>
            <a:pPr algn="just">
              <a:lnSpc>
                <a:spcPts val="3000"/>
              </a:lnSpc>
              <a:spcBef>
                <a:spcPct val="0"/>
              </a:spcBef>
            </a:pPr>
            <a:r>
              <a:rPr lang="en-US" sz="2000">
                <a:solidFill>
                  <a:srgbClr val="000000"/>
                </a:solidFill>
                <a:latin typeface="Public Sans"/>
              </a:rPr>
              <a:t>Los predictores de la susceptibilidad al dopaje son la </a:t>
            </a:r>
            <a:r>
              <a:rPr lang="en-US" sz="2000">
                <a:solidFill>
                  <a:srgbClr val="000000"/>
                </a:solidFill>
                <a:latin typeface="Public Sans Bold"/>
              </a:rPr>
              <a:t>edad, la desconexión moral</a:t>
            </a:r>
            <a:r>
              <a:rPr lang="en-US" sz="2000">
                <a:solidFill>
                  <a:srgbClr val="000000"/>
                </a:solidFill>
                <a:latin typeface="Public Sans"/>
              </a:rPr>
              <a:t> (OR: 2.17; IC: 1.48–3.19; p &lt; 0.001), </a:t>
            </a:r>
            <a:r>
              <a:rPr lang="en-US" sz="2000">
                <a:solidFill>
                  <a:srgbClr val="000000"/>
                </a:solidFill>
                <a:latin typeface="Public Sans Bold"/>
              </a:rPr>
              <a:t>la dimensión de ‘aceptación de la astucia’ de la escala de toma de decisiones morales</a:t>
            </a:r>
            <a:r>
              <a:rPr lang="en-US" sz="2000">
                <a:solidFill>
                  <a:srgbClr val="000000"/>
                </a:solidFill>
                <a:latin typeface="Public Sans"/>
              </a:rPr>
              <a:t> (OR: 1.29; IC: 1.12–1.49; p &lt; 0.001), las </a:t>
            </a:r>
            <a:r>
              <a:rPr lang="en-US" sz="2000">
                <a:solidFill>
                  <a:srgbClr val="000000"/>
                </a:solidFill>
                <a:latin typeface="Public Sans Bold"/>
              </a:rPr>
              <a:t>normas descriptivas </a:t>
            </a:r>
            <a:r>
              <a:rPr lang="en-US" sz="2000">
                <a:solidFill>
                  <a:srgbClr val="000000"/>
                </a:solidFill>
                <a:latin typeface="Public Sans"/>
              </a:rPr>
              <a:t>(OR: 1.21; IC: 1.04–1.41; p &lt; 0.05), y una </a:t>
            </a:r>
            <a:r>
              <a:rPr lang="en-US" sz="2000">
                <a:solidFill>
                  <a:srgbClr val="000000"/>
                </a:solidFill>
                <a:latin typeface="Public Sans Bold"/>
              </a:rPr>
              <a:t>frecuencia alta de uso de complementos alimenticios</a:t>
            </a:r>
            <a:r>
              <a:rPr lang="en-US" sz="2000">
                <a:solidFill>
                  <a:srgbClr val="000000"/>
                </a:solidFill>
                <a:latin typeface="Public Sans"/>
              </a:rPr>
              <a:t>.</a:t>
            </a:r>
          </a:p>
        </p:txBody>
      </p:sp>
      <p:sp>
        <p:nvSpPr>
          <p:cNvPr id="12" name="TextBox 12"/>
          <p:cNvSpPr txBox="1"/>
          <p:nvPr/>
        </p:nvSpPr>
        <p:spPr>
          <a:xfrm>
            <a:off x="736584" y="6209380"/>
            <a:ext cx="7386342" cy="2286000"/>
          </a:xfrm>
          <a:prstGeom prst="rect">
            <a:avLst/>
          </a:prstGeom>
        </p:spPr>
        <p:txBody>
          <a:bodyPr lIns="0" tIns="0" rIns="0" bIns="0" rtlCol="0" anchor="t">
            <a:spAutoFit/>
          </a:bodyPr>
          <a:lstStyle/>
          <a:p>
            <a:pPr algn="just">
              <a:lnSpc>
                <a:spcPts val="3000"/>
              </a:lnSpc>
              <a:spcBef>
                <a:spcPct val="0"/>
              </a:spcBef>
            </a:pPr>
            <a:r>
              <a:rPr lang="en-US" sz="2000">
                <a:solidFill>
                  <a:srgbClr val="000000"/>
                </a:solidFill>
                <a:latin typeface="Public Sans"/>
              </a:rPr>
              <a:t>El perfil del deportista más susceptible de caer en la trampa del dopaje es aquel o aquella que  tiene menos de 20 años, que está desconectado moralmente del dopaje, que acepta la astucia deportiva para obtener una ventaja injusta, consumir de manera frecuente complementos alimenticios y tiene la creencia de que el dopaje está presente en tu deporte.</a:t>
            </a:r>
          </a:p>
        </p:txBody>
      </p:sp>
      <p:sp>
        <p:nvSpPr>
          <p:cNvPr id="13" name="TextBox 13"/>
          <p:cNvSpPr txBox="1"/>
          <p:nvPr/>
        </p:nvSpPr>
        <p:spPr>
          <a:xfrm>
            <a:off x="736584" y="9201150"/>
            <a:ext cx="6745769" cy="674370"/>
          </a:xfrm>
          <a:prstGeom prst="rect">
            <a:avLst/>
          </a:prstGeom>
        </p:spPr>
        <p:txBody>
          <a:bodyPr lIns="0" tIns="0" rIns="0" bIns="0" rtlCol="0" anchor="t">
            <a:spAutoFit/>
          </a:bodyPr>
          <a:lstStyle/>
          <a:p>
            <a:pPr>
              <a:lnSpc>
                <a:spcPts val="2700"/>
              </a:lnSpc>
              <a:spcBef>
                <a:spcPct val="0"/>
              </a:spcBef>
            </a:pPr>
            <a:r>
              <a:rPr lang="en-US" sz="1800">
                <a:solidFill>
                  <a:srgbClr val="000000"/>
                </a:solidFill>
                <a:latin typeface="Public Sans"/>
              </a:rPr>
              <a:t>El modelo predice con éxito el 74,1% de los casos (capacidad para clasificar los casos en 0 o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1924423"/>
            <a:chOff x="0" y="0"/>
            <a:chExt cx="4883373" cy="506844"/>
          </a:xfrm>
        </p:grpSpPr>
        <p:sp>
          <p:nvSpPr>
            <p:cNvPr id="3" name="Freeform 3"/>
            <p:cNvSpPr/>
            <p:nvPr/>
          </p:nvSpPr>
          <p:spPr>
            <a:xfrm>
              <a:off x="0" y="0"/>
              <a:ext cx="4883373" cy="506844"/>
            </a:xfrm>
            <a:custGeom>
              <a:avLst/>
              <a:gdLst/>
              <a:ahLst/>
              <a:cxnLst/>
              <a:rect l="l" t="t" r="r" b="b"/>
              <a:pathLst>
                <a:path w="4883373" h="506844">
                  <a:moveTo>
                    <a:pt x="0" y="0"/>
                  </a:moveTo>
                  <a:lnTo>
                    <a:pt x="4883373" y="0"/>
                  </a:lnTo>
                  <a:lnTo>
                    <a:pt x="4883373" y="506844"/>
                  </a:lnTo>
                  <a:lnTo>
                    <a:pt x="0" y="506844"/>
                  </a:lnTo>
                  <a:close/>
                </a:path>
              </a:pathLst>
            </a:custGeom>
            <a:solidFill>
              <a:srgbClr val="0088AF"/>
            </a:solidFill>
          </p:spPr>
          <p:txBody>
            <a:bodyPr/>
            <a:lstStyle/>
            <a:p>
              <a:endParaRPr lang="en-GB"/>
            </a:p>
          </p:txBody>
        </p:sp>
        <p:sp>
          <p:nvSpPr>
            <p:cNvPr id="4" name="TextBox 4"/>
            <p:cNvSpPr txBox="1"/>
            <p:nvPr/>
          </p:nvSpPr>
          <p:spPr>
            <a:xfrm>
              <a:off x="0" y="-76200"/>
              <a:ext cx="4883373" cy="583044"/>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p:nvPr/>
        </p:nvGrpSpPr>
        <p:grpSpPr>
          <a:xfrm>
            <a:off x="3010966" y="3783539"/>
            <a:ext cx="12736957" cy="4764770"/>
            <a:chOff x="0" y="0"/>
            <a:chExt cx="16982610" cy="6353027"/>
          </a:xfrm>
        </p:grpSpPr>
        <p:sp>
          <p:nvSpPr>
            <p:cNvPr id="8" name="Freeform 8"/>
            <p:cNvSpPr/>
            <p:nvPr/>
          </p:nvSpPr>
          <p:spPr>
            <a:xfrm>
              <a:off x="8066081" y="0"/>
              <a:ext cx="8916529" cy="6353027"/>
            </a:xfrm>
            <a:custGeom>
              <a:avLst/>
              <a:gdLst/>
              <a:ahLst/>
              <a:cxnLst/>
              <a:rect l="l" t="t" r="r" b="b"/>
              <a:pathLst>
                <a:path w="8916529" h="6353027">
                  <a:moveTo>
                    <a:pt x="0" y="0"/>
                  </a:moveTo>
                  <a:lnTo>
                    <a:pt x="8916529" y="0"/>
                  </a:lnTo>
                  <a:lnTo>
                    <a:pt x="8916529" y="6353027"/>
                  </a:lnTo>
                  <a:lnTo>
                    <a:pt x="0" y="63530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0" y="0"/>
              <a:ext cx="8909145" cy="6347765"/>
            </a:xfrm>
            <a:custGeom>
              <a:avLst/>
              <a:gdLst/>
              <a:ahLst/>
              <a:cxnLst/>
              <a:rect l="l" t="t" r="r" b="b"/>
              <a:pathLst>
                <a:path w="8909145" h="6347765">
                  <a:moveTo>
                    <a:pt x="0" y="0"/>
                  </a:moveTo>
                  <a:lnTo>
                    <a:pt x="8909145" y="0"/>
                  </a:lnTo>
                  <a:lnTo>
                    <a:pt x="8909145" y="6347765"/>
                  </a:lnTo>
                  <a:lnTo>
                    <a:pt x="0" y="6347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grpSp>
        <p:nvGrpSpPr>
          <p:cNvPr id="10" name="Group 10"/>
          <p:cNvGrpSpPr/>
          <p:nvPr/>
        </p:nvGrpSpPr>
        <p:grpSpPr>
          <a:xfrm>
            <a:off x="6968558" y="7621431"/>
            <a:ext cx="3498608" cy="926878"/>
            <a:chOff x="0" y="0"/>
            <a:chExt cx="4664810" cy="1235837"/>
          </a:xfrm>
        </p:grpSpPr>
        <p:grpSp>
          <p:nvGrpSpPr>
            <p:cNvPr id="11" name="Group 11"/>
            <p:cNvGrpSpPr/>
            <p:nvPr/>
          </p:nvGrpSpPr>
          <p:grpSpPr>
            <a:xfrm>
              <a:off x="1891457" y="0"/>
              <a:ext cx="2773353" cy="1235837"/>
              <a:chOff x="0" y="0"/>
              <a:chExt cx="547823" cy="244116"/>
            </a:xfrm>
          </p:grpSpPr>
          <p:sp>
            <p:nvSpPr>
              <p:cNvPr id="12" name="Freeform 12"/>
              <p:cNvSpPr/>
              <p:nvPr/>
            </p:nvSpPr>
            <p:spPr>
              <a:xfrm>
                <a:off x="0" y="0"/>
                <a:ext cx="547823" cy="244116"/>
              </a:xfrm>
              <a:custGeom>
                <a:avLst/>
                <a:gdLst/>
                <a:ahLst/>
                <a:cxnLst/>
                <a:rect l="l" t="t" r="r" b="b"/>
                <a:pathLst>
                  <a:path w="547823" h="244116">
                    <a:moveTo>
                      <a:pt x="122058" y="0"/>
                    </a:moveTo>
                    <a:lnTo>
                      <a:pt x="425765" y="0"/>
                    </a:lnTo>
                    <a:cubicBezTo>
                      <a:pt x="493176" y="0"/>
                      <a:pt x="547823" y="54647"/>
                      <a:pt x="547823" y="122058"/>
                    </a:cubicBezTo>
                    <a:lnTo>
                      <a:pt x="547823" y="122058"/>
                    </a:lnTo>
                    <a:cubicBezTo>
                      <a:pt x="547823" y="189469"/>
                      <a:pt x="493176" y="244116"/>
                      <a:pt x="425765" y="244116"/>
                    </a:cubicBezTo>
                    <a:lnTo>
                      <a:pt x="122058" y="244116"/>
                    </a:lnTo>
                    <a:cubicBezTo>
                      <a:pt x="54647" y="244116"/>
                      <a:pt x="0" y="189469"/>
                      <a:pt x="0" y="122058"/>
                    </a:cubicBezTo>
                    <a:lnTo>
                      <a:pt x="0" y="122058"/>
                    </a:lnTo>
                    <a:cubicBezTo>
                      <a:pt x="0" y="54647"/>
                      <a:pt x="54647" y="0"/>
                      <a:pt x="122058" y="0"/>
                    </a:cubicBezTo>
                    <a:close/>
                  </a:path>
                </a:pathLst>
              </a:custGeom>
              <a:solidFill>
                <a:srgbClr val="FFBD59"/>
              </a:solidFill>
            </p:spPr>
            <p:txBody>
              <a:bodyPr/>
              <a:lstStyle/>
              <a:p>
                <a:endParaRPr lang="en-GB"/>
              </a:p>
            </p:txBody>
          </p:sp>
          <p:sp>
            <p:nvSpPr>
              <p:cNvPr id="13" name="TextBox 13"/>
              <p:cNvSpPr txBox="1"/>
              <p:nvPr/>
            </p:nvSpPr>
            <p:spPr>
              <a:xfrm>
                <a:off x="0" y="-95250"/>
                <a:ext cx="547823" cy="339366"/>
              </a:xfrm>
              <a:prstGeom prst="rect">
                <a:avLst/>
              </a:prstGeom>
            </p:spPr>
            <p:txBody>
              <a:bodyPr lIns="50800" tIns="50800" rIns="50800" bIns="50800" rtlCol="0" anchor="ctr"/>
              <a:lstStyle/>
              <a:p>
                <a:pPr algn="ctr">
                  <a:lnSpc>
                    <a:spcPts val="3499"/>
                  </a:lnSpc>
                </a:pPr>
                <a:endParaRPr/>
              </a:p>
            </p:txBody>
          </p:sp>
        </p:grpSp>
        <p:grpSp>
          <p:nvGrpSpPr>
            <p:cNvPr id="14" name="Group 14"/>
            <p:cNvGrpSpPr/>
            <p:nvPr/>
          </p:nvGrpSpPr>
          <p:grpSpPr>
            <a:xfrm>
              <a:off x="0" y="0"/>
              <a:ext cx="2900589" cy="1235837"/>
              <a:chOff x="0" y="0"/>
              <a:chExt cx="572956" cy="244116"/>
            </a:xfrm>
          </p:grpSpPr>
          <p:sp>
            <p:nvSpPr>
              <p:cNvPr id="15" name="Freeform 15"/>
              <p:cNvSpPr/>
              <p:nvPr/>
            </p:nvSpPr>
            <p:spPr>
              <a:xfrm>
                <a:off x="0" y="0"/>
                <a:ext cx="572956" cy="244116"/>
              </a:xfrm>
              <a:custGeom>
                <a:avLst/>
                <a:gdLst/>
                <a:ahLst/>
                <a:cxnLst/>
                <a:rect l="l" t="t" r="r" b="b"/>
                <a:pathLst>
                  <a:path w="572956" h="244116">
                    <a:moveTo>
                      <a:pt x="122058" y="0"/>
                    </a:moveTo>
                    <a:lnTo>
                      <a:pt x="450898" y="0"/>
                    </a:lnTo>
                    <a:cubicBezTo>
                      <a:pt x="518309" y="0"/>
                      <a:pt x="572956" y="54647"/>
                      <a:pt x="572956" y="122058"/>
                    </a:cubicBezTo>
                    <a:lnTo>
                      <a:pt x="572956" y="122058"/>
                    </a:lnTo>
                    <a:cubicBezTo>
                      <a:pt x="572956" y="189469"/>
                      <a:pt x="518309" y="244116"/>
                      <a:pt x="450898" y="244116"/>
                    </a:cubicBezTo>
                    <a:lnTo>
                      <a:pt x="122058" y="244116"/>
                    </a:lnTo>
                    <a:cubicBezTo>
                      <a:pt x="54647" y="244116"/>
                      <a:pt x="0" y="189469"/>
                      <a:pt x="0" y="122058"/>
                    </a:cubicBezTo>
                    <a:lnTo>
                      <a:pt x="0" y="122058"/>
                    </a:lnTo>
                    <a:cubicBezTo>
                      <a:pt x="0" y="54647"/>
                      <a:pt x="54647" y="0"/>
                      <a:pt x="122058" y="0"/>
                    </a:cubicBezTo>
                    <a:close/>
                  </a:path>
                </a:pathLst>
              </a:custGeom>
              <a:solidFill>
                <a:srgbClr val="5DA8CE"/>
              </a:solidFill>
            </p:spPr>
            <p:txBody>
              <a:bodyPr/>
              <a:lstStyle/>
              <a:p>
                <a:endParaRPr lang="en-GB"/>
              </a:p>
            </p:txBody>
          </p:sp>
          <p:sp>
            <p:nvSpPr>
              <p:cNvPr id="16" name="TextBox 16"/>
              <p:cNvSpPr txBox="1"/>
              <p:nvPr/>
            </p:nvSpPr>
            <p:spPr>
              <a:xfrm>
                <a:off x="0" y="-95250"/>
                <a:ext cx="572956" cy="339366"/>
              </a:xfrm>
              <a:prstGeom prst="rect">
                <a:avLst/>
              </a:prstGeom>
            </p:spPr>
            <p:txBody>
              <a:bodyPr lIns="50800" tIns="50800" rIns="50800" bIns="50800" rtlCol="0" anchor="ctr"/>
              <a:lstStyle/>
              <a:p>
                <a:pPr algn="ctr">
                  <a:lnSpc>
                    <a:spcPts val="3499"/>
                  </a:lnSpc>
                </a:pPr>
                <a:endParaRPr/>
              </a:p>
            </p:txBody>
          </p:sp>
        </p:grpSp>
      </p:grpSp>
      <p:sp>
        <p:nvSpPr>
          <p:cNvPr id="17" name="TextBox 17"/>
          <p:cNvSpPr txBox="1"/>
          <p:nvPr/>
        </p:nvSpPr>
        <p:spPr>
          <a:xfrm>
            <a:off x="2371711" y="8703716"/>
            <a:ext cx="3136995" cy="810894"/>
          </a:xfrm>
          <a:prstGeom prst="rect">
            <a:avLst/>
          </a:prstGeom>
        </p:spPr>
        <p:txBody>
          <a:bodyPr lIns="0" tIns="0" rIns="0" bIns="0" rtlCol="0" anchor="t">
            <a:spAutoFit/>
          </a:bodyPr>
          <a:lstStyle/>
          <a:p>
            <a:pPr algn="ctr">
              <a:lnSpc>
                <a:spcPts val="3080"/>
              </a:lnSpc>
            </a:pPr>
            <a:r>
              <a:rPr lang="en-US" sz="2200">
                <a:solidFill>
                  <a:srgbClr val="000000"/>
                </a:solidFill>
                <a:latin typeface="Avenir"/>
              </a:rPr>
              <a:t>Agencia Mundial </a:t>
            </a:r>
          </a:p>
          <a:p>
            <a:pPr algn="ctr">
              <a:lnSpc>
                <a:spcPts val="3080"/>
              </a:lnSpc>
            </a:pPr>
            <a:r>
              <a:rPr lang="en-US" sz="2200">
                <a:solidFill>
                  <a:srgbClr val="000000"/>
                </a:solidFill>
                <a:latin typeface="Avenir"/>
              </a:rPr>
              <a:t>Antidopaje (AMA)</a:t>
            </a:r>
          </a:p>
        </p:txBody>
      </p:sp>
      <p:sp>
        <p:nvSpPr>
          <p:cNvPr id="18" name="TextBox 18"/>
          <p:cNvSpPr txBox="1"/>
          <p:nvPr/>
        </p:nvSpPr>
        <p:spPr>
          <a:xfrm>
            <a:off x="2137981" y="2123411"/>
            <a:ext cx="5037144" cy="1628774"/>
          </a:xfrm>
          <a:prstGeom prst="rect">
            <a:avLst/>
          </a:prstGeom>
        </p:spPr>
        <p:txBody>
          <a:bodyPr lIns="0" tIns="0" rIns="0" bIns="0" rtlCol="0" anchor="t">
            <a:spAutoFit/>
          </a:bodyPr>
          <a:lstStyle/>
          <a:p>
            <a:pPr algn="ctr">
              <a:lnSpc>
                <a:spcPts val="3150"/>
              </a:lnSpc>
            </a:pPr>
            <a:r>
              <a:rPr lang="en-US" sz="2250">
                <a:solidFill>
                  <a:srgbClr val="000000"/>
                </a:solidFill>
                <a:latin typeface="Avenir"/>
              </a:rPr>
              <a:t>UNESCO- Convención Internacional contra el dopaje</a:t>
            </a:r>
          </a:p>
          <a:p>
            <a:pPr algn="ctr">
              <a:lnSpc>
                <a:spcPts val="3150"/>
              </a:lnSpc>
            </a:pPr>
            <a:r>
              <a:rPr lang="en-US" sz="2250">
                <a:solidFill>
                  <a:srgbClr val="000000"/>
                </a:solidFill>
                <a:latin typeface="Avenir"/>
              </a:rPr>
              <a:t>AMA - Social Science Research Grant Program</a:t>
            </a:r>
          </a:p>
        </p:txBody>
      </p:sp>
      <p:sp>
        <p:nvSpPr>
          <p:cNvPr id="19" name="TextBox 19"/>
          <p:cNvSpPr txBox="1"/>
          <p:nvPr/>
        </p:nvSpPr>
        <p:spPr>
          <a:xfrm>
            <a:off x="7535253" y="2557635"/>
            <a:ext cx="2936217" cy="810895"/>
          </a:xfrm>
          <a:prstGeom prst="rect">
            <a:avLst/>
          </a:prstGeom>
        </p:spPr>
        <p:txBody>
          <a:bodyPr lIns="0" tIns="0" rIns="0" bIns="0" rtlCol="0" anchor="t">
            <a:spAutoFit/>
          </a:bodyPr>
          <a:lstStyle/>
          <a:p>
            <a:pPr algn="ctr">
              <a:lnSpc>
                <a:spcPts val="3080"/>
              </a:lnSpc>
            </a:pPr>
            <a:r>
              <a:rPr lang="en-US" sz="2200">
                <a:solidFill>
                  <a:srgbClr val="000000"/>
                </a:solidFill>
                <a:latin typeface="Avenir"/>
              </a:rPr>
              <a:t>Agencia Estatal Antidopaje - CELAD</a:t>
            </a:r>
          </a:p>
        </p:txBody>
      </p:sp>
      <p:sp>
        <p:nvSpPr>
          <p:cNvPr id="20" name="TextBox 20"/>
          <p:cNvSpPr txBox="1"/>
          <p:nvPr/>
        </p:nvSpPr>
        <p:spPr>
          <a:xfrm>
            <a:off x="6752751" y="8656091"/>
            <a:ext cx="3718719" cy="1173673"/>
          </a:xfrm>
          <a:prstGeom prst="rect">
            <a:avLst/>
          </a:prstGeom>
        </p:spPr>
        <p:txBody>
          <a:bodyPr lIns="0" tIns="0" rIns="0" bIns="0" rtlCol="0" anchor="t">
            <a:spAutoFit/>
          </a:bodyPr>
          <a:lstStyle/>
          <a:p>
            <a:pPr algn="ctr">
              <a:lnSpc>
                <a:spcPts val="3034"/>
              </a:lnSpc>
            </a:pPr>
            <a:r>
              <a:rPr lang="en-US" sz="2167">
                <a:solidFill>
                  <a:srgbClr val="000000"/>
                </a:solidFill>
                <a:latin typeface="Avenir"/>
              </a:rPr>
              <a:t>x4 el número de publicaciones científicas eje psicosocial</a:t>
            </a:r>
          </a:p>
        </p:txBody>
      </p:sp>
      <p:grpSp>
        <p:nvGrpSpPr>
          <p:cNvPr id="21" name="Group 21"/>
          <p:cNvGrpSpPr/>
          <p:nvPr/>
        </p:nvGrpSpPr>
        <p:grpSpPr>
          <a:xfrm>
            <a:off x="3125585" y="4051906"/>
            <a:ext cx="9336791" cy="4289806"/>
            <a:chOff x="0" y="0"/>
            <a:chExt cx="12449054" cy="5719741"/>
          </a:xfrm>
        </p:grpSpPr>
        <p:sp>
          <p:nvSpPr>
            <p:cNvPr id="22" name="TextBox 22"/>
            <p:cNvSpPr txBox="1"/>
            <p:nvPr/>
          </p:nvSpPr>
          <p:spPr>
            <a:xfrm>
              <a:off x="0" y="4956471"/>
              <a:ext cx="2274118" cy="763270"/>
            </a:xfrm>
            <a:prstGeom prst="rect">
              <a:avLst/>
            </a:prstGeom>
          </p:spPr>
          <p:txBody>
            <a:bodyPr lIns="0" tIns="0" rIns="0" bIns="0" rtlCol="0" anchor="t">
              <a:spAutoFit/>
            </a:bodyPr>
            <a:lstStyle/>
            <a:p>
              <a:pPr algn="ctr">
                <a:lnSpc>
                  <a:spcPts val="4409"/>
                </a:lnSpc>
              </a:pPr>
              <a:r>
                <a:rPr lang="en-US" sz="3150">
                  <a:solidFill>
                    <a:srgbClr val="000000"/>
                  </a:solidFill>
                  <a:latin typeface="Avenir Bold"/>
                </a:rPr>
                <a:t>1999</a:t>
              </a:r>
            </a:p>
          </p:txBody>
        </p:sp>
        <p:sp>
          <p:nvSpPr>
            <p:cNvPr id="23" name="TextBox 23"/>
            <p:cNvSpPr txBox="1"/>
            <p:nvPr/>
          </p:nvSpPr>
          <p:spPr>
            <a:xfrm>
              <a:off x="2159818" y="-114300"/>
              <a:ext cx="2274118" cy="722207"/>
            </a:xfrm>
            <a:prstGeom prst="rect">
              <a:avLst/>
            </a:prstGeom>
          </p:spPr>
          <p:txBody>
            <a:bodyPr lIns="0" tIns="0" rIns="0" bIns="0" rtlCol="0" anchor="t">
              <a:spAutoFit/>
            </a:bodyPr>
            <a:lstStyle/>
            <a:p>
              <a:pPr algn="ctr">
                <a:lnSpc>
                  <a:spcPts val="4270"/>
                </a:lnSpc>
              </a:pPr>
              <a:r>
                <a:rPr lang="en-US" sz="3050">
                  <a:solidFill>
                    <a:srgbClr val="000000"/>
                  </a:solidFill>
                  <a:latin typeface="Avenir Bold"/>
                </a:rPr>
                <a:t>2005</a:t>
              </a:r>
            </a:p>
          </p:txBody>
        </p:sp>
        <p:sp>
          <p:nvSpPr>
            <p:cNvPr id="24" name="TextBox 24"/>
            <p:cNvSpPr txBox="1"/>
            <p:nvPr/>
          </p:nvSpPr>
          <p:spPr>
            <a:xfrm>
              <a:off x="6409126" y="-114300"/>
              <a:ext cx="2274118" cy="722207"/>
            </a:xfrm>
            <a:prstGeom prst="rect">
              <a:avLst/>
            </a:prstGeom>
          </p:spPr>
          <p:txBody>
            <a:bodyPr lIns="0" tIns="0" rIns="0" bIns="0" rtlCol="0" anchor="t">
              <a:spAutoFit/>
            </a:bodyPr>
            <a:lstStyle/>
            <a:p>
              <a:pPr algn="ctr">
                <a:lnSpc>
                  <a:spcPts val="4270"/>
                </a:lnSpc>
              </a:pPr>
              <a:r>
                <a:rPr lang="en-US" sz="3050">
                  <a:solidFill>
                    <a:srgbClr val="000000"/>
                  </a:solidFill>
                  <a:latin typeface="Avenir Bold"/>
                </a:rPr>
                <a:t>2008</a:t>
              </a:r>
            </a:p>
          </p:txBody>
        </p:sp>
        <p:sp>
          <p:nvSpPr>
            <p:cNvPr id="25" name="TextBox 25"/>
            <p:cNvSpPr txBox="1"/>
            <p:nvPr/>
          </p:nvSpPr>
          <p:spPr>
            <a:xfrm>
              <a:off x="5408784" y="4997534"/>
              <a:ext cx="3914957" cy="722207"/>
            </a:xfrm>
            <a:prstGeom prst="rect">
              <a:avLst/>
            </a:prstGeom>
          </p:spPr>
          <p:txBody>
            <a:bodyPr lIns="0" tIns="0" rIns="0" bIns="0" rtlCol="0" anchor="t">
              <a:spAutoFit/>
            </a:bodyPr>
            <a:lstStyle/>
            <a:p>
              <a:pPr algn="ctr">
                <a:lnSpc>
                  <a:spcPts val="4270"/>
                </a:lnSpc>
              </a:pPr>
              <a:r>
                <a:rPr lang="en-US" sz="3050">
                  <a:solidFill>
                    <a:srgbClr val="000000"/>
                  </a:solidFill>
                  <a:latin typeface="Avenir Bold"/>
                </a:rPr>
                <a:t>2007 - 2013</a:t>
              </a:r>
            </a:p>
          </p:txBody>
        </p:sp>
        <p:sp>
          <p:nvSpPr>
            <p:cNvPr id="26" name="TextBox 26"/>
            <p:cNvSpPr txBox="1"/>
            <p:nvPr/>
          </p:nvSpPr>
          <p:spPr>
            <a:xfrm>
              <a:off x="10174936" y="-114300"/>
              <a:ext cx="2274118" cy="722207"/>
            </a:xfrm>
            <a:prstGeom prst="rect">
              <a:avLst/>
            </a:prstGeom>
          </p:spPr>
          <p:txBody>
            <a:bodyPr lIns="0" tIns="0" rIns="0" bIns="0" rtlCol="0" anchor="t">
              <a:spAutoFit/>
            </a:bodyPr>
            <a:lstStyle/>
            <a:p>
              <a:pPr algn="ctr">
                <a:lnSpc>
                  <a:spcPts val="4270"/>
                </a:lnSpc>
              </a:pPr>
              <a:r>
                <a:rPr lang="en-US" sz="3050">
                  <a:solidFill>
                    <a:srgbClr val="000000"/>
                  </a:solidFill>
                  <a:latin typeface="Avenir Bold"/>
                </a:rPr>
                <a:t>2016</a:t>
              </a:r>
            </a:p>
          </p:txBody>
        </p:sp>
      </p:grpSp>
      <p:sp>
        <p:nvSpPr>
          <p:cNvPr id="27" name="TextBox 27"/>
          <p:cNvSpPr txBox="1"/>
          <p:nvPr/>
        </p:nvSpPr>
        <p:spPr>
          <a:xfrm>
            <a:off x="10669815" y="2555255"/>
            <a:ext cx="3585121" cy="1228283"/>
          </a:xfrm>
          <a:prstGeom prst="rect">
            <a:avLst/>
          </a:prstGeom>
        </p:spPr>
        <p:txBody>
          <a:bodyPr lIns="0" tIns="0" rIns="0" bIns="0" rtlCol="0" anchor="t">
            <a:spAutoFit/>
          </a:bodyPr>
          <a:lstStyle/>
          <a:p>
            <a:pPr algn="ctr">
              <a:lnSpc>
                <a:spcPts val="3174"/>
              </a:lnSpc>
            </a:pPr>
            <a:r>
              <a:rPr lang="en-US" sz="2267">
                <a:solidFill>
                  <a:srgbClr val="000000"/>
                </a:solidFill>
                <a:latin typeface="Avenir"/>
              </a:rPr>
              <a:t>4-5 publicaciones en España y ninguna en atletismo</a:t>
            </a:r>
          </a:p>
        </p:txBody>
      </p:sp>
      <p:sp>
        <p:nvSpPr>
          <p:cNvPr id="28" name="TextBox 28"/>
          <p:cNvSpPr txBox="1"/>
          <p:nvPr/>
        </p:nvSpPr>
        <p:spPr>
          <a:xfrm>
            <a:off x="12738676" y="7781657"/>
            <a:ext cx="887164" cy="563245"/>
          </a:xfrm>
          <a:prstGeom prst="rect">
            <a:avLst/>
          </a:prstGeom>
        </p:spPr>
        <p:txBody>
          <a:bodyPr lIns="0" tIns="0" rIns="0" bIns="0" rtlCol="0" anchor="t">
            <a:spAutoFit/>
          </a:bodyPr>
          <a:lstStyle/>
          <a:p>
            <a:pPr algn="ctr">
              <a:lnSpc>
                <a:spcPts val="4130"/>
              </a:lnSpc>
            </a:pPr>
            <a:r>
              <a:rPr lang="en-US" sz="2950">
                <a:solidFill>
                  <a:srgbClr val="000000"/>
                </a:solidFill>
                <a:latin typeface="Avenir Bold"/>
              </a:rPr>
              <a:t>2019</a:t>
            </a:r>
          </a:p>
        </p:txBody>
      </p:sp>
      <p:sp>
        <p:nvSpPr>
          <p:cNvPr id="29" name="TextBox 29"/>
          <p:cNvSpPr txBox="1"/>
          <p:nvPr/>
        </p:nvSpPr>
        <p:spPr>
          <a:xfrm>
            <a:off x="11357142" y="8522326"/>
            <a:ext cx="3363068" cy="1173673"/>
          </a:xfrm>
          <a:prstGeom prst="rect">
            <a:avLst/>
          </a:prstGeom>
        </p:spPr>
        <p:txBody>
          <a:bodyPr lIns="0" tIns="0" rIns="0" bIns="0" rtlCol="0" anchor="t">
            <a:spAutoFit/>
          </a:bodyPr>
          <a:lstStyle/>
          <a:p>
            <a:pPr>
              <a:lnSpc>
                <a:spcPts val="3034"/>
              </a:lnSpc>
            </a:pPr>
            <a:r>
              <a:rPr lang="en-US" sz="2167">
                <a:solidFill>
                  <a:srgbClr val="000000"/>
                </a:solidFill>
                <a:latin typeface="Avenir"/>
              </a:rPr>
              <a:t>Primera investigación en España financiada por la AMA </a:t>
            </a:r>
          </a:p>
        </p:txBody>
      </p:sp>
      <p:sp>
        <p:nvSpPr>
          <p:cNvPr id="30" name="TextBox 30"/>
          <p:cNvSpPr txBox="1"/>
          <p:nvPr/>
        </p:nvSpPr>
        <p:spPr>
          <a:xfrm>
            <a:off x="3125585" y="447645"/>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INTRODUCCIÓN </a:t>
            </a:r>
          </a:p>
        </p:txBody>
      </p:sp>
      <p:sp>
        <p:nvSpPr>
          <p:cNvPr id="31" name="TextBox 31"/>
          <p:cNvSpPr txBox="1"/>
          <p:nvPr/>
        </p:nvSpPr>
        <p:spPr>
          <a:xfrm>
            <a:off x="14473106" y="9381675"/>
            <a:ext cx="3688259" cy="628650"/>
          </a:xfrm>
          <a:prstGeom prst="rect">
            <a:avLst/>
          </a:prstGeom>
        </p:spPr>
        <p:txBody>
          <a:bodyPr lIns="0" tIns="0" rIns="0" bIns="0" rtlCol="0" anchor="t">
            <a:spAutoFit/>
          </a:bodyPr>
          <a:lstStyle/>
          <a:p>
            <a:pPr>
              <a:lnSpc>
                <a:spcPts val="1680"/>
              </a:lnSpc>
              <a:spcBef>
                <a:spcPct val="0"/>
              </a:spcBef>
            </a:pPr>
            <a:r>
              <a:rPr lang="en-US" sz="1400">
                <a:solidFill>
                  <a:srgbClr val="000000"/>
                </a:solidFill>
                <a:latin typeface="Public Sans"/>
              </a:rPr>
              <a:t>Porras-Contreras &amp; Torres-Aranguren, 2019. </a:t>
            </a:r>
          </a:p>
          <a:p>
            <a:pPr>
              <a:lnSpc>
                <a:spcPts val="1680"/>
              </a:lnSpc>
              <a:spcBef>
                <a:spcPct val="0"/>
              </a:spcBef>
            </a:pPr>
            <a:r>
              <a:rPr lang="en-US" sz="1400">
                <a:solidFill>
                  <a:srgbClr val="000000"/>
                </a:solidFill>
                <a:latin typeface="Public Sans"/>
              </a:rPr>
              <a:t>Backhouse et al., 2015.</a:t>
            </a:r>
          </a:p>
          <a:p>
            <a:pPr>
              <a:lnSpc>
                <a:spcPts val="1680"/>
              </a:lnSpc>
              <a:spcBef>
                <a:spcPct val="0"/>
              </a:spcBef>
            </a:pPr>
            <a:endParaRPr lang="en-US" sz="1400">
              <a:solidFill>
                <a:srgbClr val="000000"/>
              </a:solidFill>
              <a:latin typeface="Public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310479"/>
            <a:chOff x="0" y="0"/>
            <a:chExt cx="4883373" cy="608521"/>
          </a:xfrm>
        </p:grpSpPr>
        <p:sp>
          <p:nvSpPr>
            <p:cNvPr id="3" name="Freeform 3"/>
            <p:cNvSpPr/>
            <p:nvPr/>
          </p:nvSpPr>
          <p:spPr>
            <a:xfrm>
              <a:off x="0" y="0"/>
              <a:ext cx="4883373" cy="608521"/>
            </a:xfrm>
            <a:custGeom>
              <a:avLst/>
              <a:gdLst/>
              <a:ahLst/>
              <a:cxnLst/>
              <a:rect l="l" t="t" r="r" b="b"/>
              <a:pathLst>
                <a:path w="4883373" h="608521">
                  <a:moveTo>
                    <a:pt x="0" y="0"/>
                  </a:moveTo>
                  <a:lnTo>
                    <a:pt x="4883373" y="0"/>
                  </a:lnTo>
                  <a:lnTo>
                    <a:pt x="4883373" y="608521"/>
                  </a:lnTo>
                  <a:lnTo>
                    <a:pt x="0" y="608521"/>
                  </a:lnTo>
                  <a:close/>
                </a:path>
              </a:pathLst>
            </a:custGeom>
            <a:solidFill>
              <a:srgbClr val="0088AF"/>
            </a:solidFill>
          </p:spPr>
          <p:txBody>
            <a:bodyPr/>
            <a:lstStyle/>
            <a:p>
              <a:endParaRPr lang="en-GB"/>
            </a:p>
          </p:txBody>
        </p:sp>
        <p:sp>
          <p:nvSpPr>
            <p:cNvPr id="4" name="TextBox 4"/>
            <p:cNvSpPr txBox="1"/>
            <p:nvPr/>
          </p:nvSpPr>
          <p:spPr>
            <a:xfrm>
              <a:off x="0" y="-76200"/>
              <a:ext cx="4883373" cy="684721"/>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222199" y="325716"/>
            <a:ext cx="1219217" cy="1219217"/>
          </a:xfrm>
          <a:custGeom>
            <a:avLst/>
            <a:gdLst/>
            <a:ahLst/>
            <a:cxnLst/>
            <a:rect l="l" t="t" r="r" b="b"/>
            <a:pathLst>
              <a:path w="1219217" h="1219217">
                <a:moveTo>
                  <a:pt x="0" y="0"/>
                </a:moveTo>
                <a:lnTo>
                  <a:pt x="1219217" y="0"/>
                </a:lnTo>
                <a:lnTo>
                  <a:pt x="1219217" y="1219217"/>
                </a:lnTo>
                <a:lnTo>
                  <a:pt x="0" y="1219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441416" y="2652588"/>
            <a:ext cx="10326989" cy="7059316"/>
          </a:xfrm>
          <a:custGeom>
            <a:avLst/>
            <a:gdLst/>
            <a:ahLst/>
            <a:cxnLst/>
            <a:rect l="l" t="t" r="r" b="b"/>
            <a:pathLst>
              <a:path w="10326989" h="7059316">
                <a:moveTo>
                  <a:pt x="0" y="0"/>
                </a:moveTo>
                <a:lnTo>
                  <a:pt x="10326989" y="0"/>
                </a:lnTo>
                <a:lnTo>
                  <a:pt x="10326989" y="7059317"/>
                </a:lnTo>
                <a:lnTo>
                  <a:pt x="0" y="7059317"/>
                </a:lnTo>
                <a:lnTo>
                  <a:pt x="0" y="0"/>
                </a:lnTo>
                <a:close/>
              </a:path>
            </a:pathLst>
          </a:custGeom>
          <a:blipFill>
            <a:blip r:embed="rId7"/>
            <a:stretch>
              <a:fillRect/>
            </a:stretch>
          </a:blipFill>
        </p:spPr>
        <p:txBody>
          <a:bodyPr/>
          <a:lstStyle/>
          <a:p>
            <a:endParaRPr lang="en-GB"/>
          </a:p>
        </p:txBody>
      </p:sp>
      <p:grpSp>
        <p:nvGrpSpPr>
          <p:cNvPr id="10" name="Group 10"/>
          <p:cNvGrpSpPr/>
          <p:nvPr/>
        </p:nvGrpSpPr>
        <p:grpSpPr>
          <a:xfrm>
            <a:off x="4451703" y="6580343"/>
            <a:ext cx="4306414" cy="3390641"/>
            <a:chOff x="0" y="0"/>
            <a:chExt cx="839581" cy="661041"/>
          </a:xfrm>
        </p:grpSpPr>
        <p:sp>
          <p:nvSpPr>
            <p:cNvPr id="11" name="Freeform 11"/>
            <p:cNvSpPr/>
            <p:nvPr/>
          </p:nvSpPr>
          <p:spPr>
            <a:xfrm>
              <a:off x="0" y="0"/>
              <a:ext cx="839581" cy="661041"/>
            </a:xfrm>
            <a:custGeom>
              <a:avLst/>
              <a:gdLst/>
              <a:ahLst/>
              <a:cxnLst/>
              <a:rect l="l" t="t" r="r" b="b"/>
              <a:pathLst>
                <a:path w="839581" h="661041">
                  <a:moveTo>
                    <a:pt x="419790" y="0"/>
                  </a:moveTo>
                  <a:cubicBezTo>
                    <a:pt x="187947" y="0"/>
                    <a:pt x="0" y="147979"/>
                    <a:pt x="0" y="330521"/>
                  </a:cubicBezTo>
                  <a:cubicBezTo>
                    <a:pt x="0" y="513062"/>
                    <a:pt x="187947" y="661041"/>
                    <a:pt x="419790" y="661041"/>
                  </a:cubicBezTo>
                  <a:cubicBezTo>
                    <a:pt x="651634" y="661041"/>
                    <a:pt x="839581" y="513062"/>
                    <a:pt x="839581" y="330521"/>
                  </a:cubicBezTo>
                  <a:cubicBezTo>
                    <a:pt x="839581" y="147979"/>
                    <a:pt x="651634" y="0"/>
                    <a:pt x="419790" y="0"/>
                  </a:cubicBezTo>
                  <a:close/>
                </a:path>
              </a:pathLst>
            </a:custGeom>
            <a:solidFill>
              <a:srgbClr val="49A2CD">
                <a:alpha val="18824"/>
              </a:srgbClr>
            </a:solidFill>
            <a:ln w="38100" cap="sq">
              <a:solidFill>
                <a:srgbClr val="000000">
                  <a:alpha val="18824"/>
                </a:srgbClr>
              </a:solidFill>
              <a:prstDash val="sysDot"/>
              <a:miter/>
            </a:ln>
          </p:spPr>
          <p:txBody>
            <a:bodyPr/>
            <a:lstStyle/>
            <a:p>
              <a:endParaRPr lang="en-GB"/>
            </a:p>
          </p:txBody>
        </p:sp>
        <p:sp>
          <p:nvSpPr>
            <p:cNvPr id="12" name="TextBox 12"/>
            <p:cNvSpPr txBox="1"/>
            <p:nvPr/>
          </p:nvSpPr>
          <p:spPr>
            <a:xfrm>
              <a:off x="78711" y="-14227"/>
              <a:ext cx="682160" cy="613296"/>
            </a:xfrm>
            <a:prstGeom prst="rect">
              <a:avLst/>
            </a:prstGeom>
          </p:spPr>
          <p:txBody>
            <a:bodyPr lIns="50800" tIns="50800" rIns="50800" bIns="50800" rtlCol="0" anchor="ctr"/>
            <a:lstStyle/>
            <a:p>
              <a:pPr algn="ctr">
                <a:lnSpc>
                  <a:spcPts val="3000"/>
                </a:lnSpc>
              </a:pPr>
              <a:endParaRPr/>
            </a:p>
          </p:txBody>
        </p:sp>
      </p:grpSp>
      <p:sp>
        <p:nvSpPr>
          <p:cNvPr id="13" name="TextBox 13"/>
          <p:cNvSpPr txBox="1"/>
          <p:nvPr/>
        </p:nvSpPr>
        <p:spPr>
          <a:xfrm>
            <a:off x="3064619" y="182841"/>
            <a:ext cx="14745735" cy="2020571"/>
          </a:xfrm>
          <a:prstGeom prst="rect">
            <a:avLst/>
          </a:prstGeom>
        </p:spPr>
        <p:txBody>
          <a:bodyPr lIns="0" tIns="0" rIns="0" bIns="0" rtlCol="0" anchor="t">
            <a:spAutoFit/>
          </a:bodyPr>
          <a:lstStyle/>
          <a:p>
            <a:pPr algn="ctr">
              <a:lnSpc>
                <a:spcPts val="5179"/>
              </a:lnSpc>
            </a:pPr>
            <a:r>
              <a:rPr lang="en-US" sz="3699">
                <a:solidFill>
                  <a:srgbClr val="FFFFFF"/>
                </a:solidFill>
                <a:latin typeface="Avenir"/>
              </a:rPr>
              <a:t>Análisis del Modelo de Control de Drogas en el Deporte y alcance predictivo de las variables hacia las actitudes e intenciones de dopaje. Entrenadores</a:t>
            </a:r>
          </a:p>
        </p:txBody>
      </p:sp>
      <p:sp>
        <p:nvSpPr>
          <p:cNvPr id="14" name="TextBox 14"/>
          <p:cNvSpPr txBox="1"/>
          <p:nvPr/>
        </p:nvSpPr>
        <p:spPr>
          <a:xfrm>
            <a:off x="9144000" y="3395267"/>
            <a:ext cx="8545560" cy="1432560"/>
          </a:xfrm>
          <a:prstGeom prst="rect">
            <a:avLst/>
          </a:prstGeom>
        </p:spPr>
        <p:txBody>
          <a:bodyPr lIns="0" tIns="0" rIns="0" bIns="0" rtlCol="0" anchor="t">
            <a:spAutoFit/>
          </a:bodyPr>
          <a:lstStyle/>
          <a:p>
            <a:pPr>
              <a:lnSpc>
                <a:spcPts val="2850"/>
              </a:lnSpc>
              <a:spcBef>
                <a:spcPct val="0"/>
              </a:spcBef>
            </a:pPr>
            <a:r>
              <a:rPr lang="en-US" sz="1900">
                <a:solidFill>
                  <a:srgbClr val="000000"/>
                </a:solidFill>
                <a:latin typeface="Public Sans"/>
              </a:rPr>
              <a:t>Visión general de los resultados del análisis del modelo de ecuaciones estructurales con las estimaciones de los parámetros estandarizados. Diferentes niveles de significancia según el valor de p: *p&lt;0.05, ** p&lt;0.01, *** p&lt;0.001.</a:t>
            </a:r>
          </a:p>
        </p:txBody>
      </p:sp>
      <p:sp>
        <p:nvSpPr>
          <p:cNvPr id="15" name="TextBox 15"/>
          <p:cNvSpPr txBox="1"/>
          <p:nvPr/>
        </p:nvSpPr>
        <p:spPr>
          <a:xfrm>
            <a:off x="9379445" y="7987410"/>
            <a:ext cx="7854595" cy="762000"/>
          </a:xfrm>
          <a:prstGeom prst="rect">
            <a:avLst/>
          </a:prstGeom>
        </p:spPr>
        <p:txBody>
          <a:bodyPr lIns="0" tIns="0" rIns="0" bIns="0" rtlCol="0" anchor="t">
            <a:spAutoFit/>
          </a:bodyPr>
          <a:lstStyle/>
          <a:p>
            <a:pPr>
              <a:lnSpc>
                <a:spcPts val="3000"/>
              </a:lnSpc>
              <a:spcBef>
                <a:spcPct val="0"/>
              </a:spcBef>
            </a:pPr>
            <a:r>
              <a:rPr lang="en-US" sz="2000">
                <a:solidFill>
                  <a:srgbClr val="000000"/>
                </a:solidFill>
                <a:latin typeface="Public Sans"/>
              </a:rPr>
              <a:t>Resultados obtenidos están en línea con los estudios de investigación previos:</a:t>
            </a:r>
          </a:p>
        </p:txBody>
      </p:sp>
      <p:sp>
        <p:nvSpPr>
          <p:cNvPr id="16" name="TextBox 16"/>
          <p:cNvSpPr txBox="1"/>
          <p:nvPr/>
        </p:nvSpPr>
        <p:spPr>
          <a:xfrm>
            <a:off x="8856911" y="9654755"/>
            <a:ext cx="8402389" cy="316230"/>
          </a:xfrm>
          <a:prstGeom prst="rect">
            <a:avLst/>
          </a:prstGeom>
        </p:spPr>
        <p:txBody>
          <a:bodyPr lIns="0" tIns="0" rIns="0" bIns="0" rtlCol="0" anchor="t">
            <a:spAutoFit/>
          </a:bodyPr>
          <a:lstStyle/>
          <a:p>
            <a:pPr>
              <a:lnSpc>
                <a:spcPts val="2550"/>
              </a:lnSpc>
              <a:spcBef>
                <a:spcPct val="0"/>
              </a:spcBef>
            </a:pPr>
            <a:r>
              <a:rPr lang="en-US" sz="1700">
                <a:solidFill>
                  <a:srgbClr val="000000"/>
                </a:solidFill>
                <a:latin typeface="Public Sans"/>
              </a:rPr>
              <a:t>(Ntoumanis et al., 2014; Backhouse et al., 2015, Lazuras et al., 2010; Barkoukis,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310479"/>
            <a:chOff x="0" y="0"/>
            <a:chExt cx="4883373" cy="608521"/>
          </a:xfrm>
        </p:grpSpPr>
        <p:sp>
          <p:nvSpPr>
            <p:cNvPr id="3" name="Freeform 3"/>
            <p:cNvSpPr/>
            <p:nvPr/>
          </p:nvSpPr>
          <p:spPr>
            <a:xfrm>
              <a:off x="0" y="0"/>
              <a:ext cx="4883373" cy="608521"/>
            </a:xfrm>
            <a:custGeom>
              <a:avLst/>
              <a:gdLst/>
              <a:ahLst/>
              <a:cxnLst/>
              <a:rect l="l" t="t" r="r" b="b"/>
              <a:pathLst>
                <a:path w="4883373" h="608521">
                  <a:moveTo>
                    <a:pt x="0" y="0"/>
                  </a:moveTo>
                  <a:lnTo>
                    <a:pt x="4883373" y="0"/>
                  </a:lnTo>
                  <a:lnTo>
                    <a:pt x="4883373" y="608521"/>
                  </a:lnTo>
                  <a:lnTo>
                    <a:pt x="0" y="608521"/>
                  </a:lnTo>
                  <a:close/>
                </a:path>
              </a:pathLst>
            </a:custGeom>
            <a:solidFill>
              <a:srgbClr val="0088AF"/>
            </a:solidFill>
          </p:spPr>
          <p:txBody>
            <a:bodyPr/>
            <a:lstStyle/>
            <a:p>
              <a:endParaRPr lang="en-GB"/>
            </a:p>
          </p:txBody>
        </p:sp>
        <p:sp>
          <p:nvSpPr>
            <p:cNvPr id="4" name="TextBox 4"/>
            <p:cNvSpPr txBox="1"/>
            <p:nvPr/>
          </p:nvSpPr>
          <p:spPr>
            <a:xfrm>
              <a:off x="0" y="-76200"/>
              <a:ext cx="4883373" cy="684721"/>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a:off x="524501" y="325716"/>
            <a:ext cx="2438434" cy="2438434"/>
          </a:xfrm>
          <a:custGeom>
            <a:avLst/>
            <a:gdLst/>
            <a:ahLst/>
            <a:cxnLst/>
            <a:rect l="l" t="t" r="r" b="b"/>
            <a:pathLst>
              <a:path w="2438434" h="2438434">
                <a:moveTo>
                  <a:pt x="0" y="0"/>
                </a:moveTo>
                <a:lnTo>
                  <a:pt x="2438434" y="0"/>
                </a:lnTo>
                <a:lnTo>
                  <a:pt x="2438434" y="2438434"/>
                </a:lnTo>
                <a:lnTo>
                  <a:pt x="0" y="2438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6937269" y="6908851"/>
            <a:ext cx="5861494" cy="2543088"/>
            <a:chOff x="0" y="0"/>
            <a:chExt cx="1543768" cy="669785"/>
          </a:xfrm>
        </p:grpSpPr>
        <p:sp>
          <p:nvSpPr>
            <p:cNvPr id="9" name="Freeform 9"/>
            <p:cNvSpPr/>
            <p:nvPr/>
          </p:nvSpPr>
          <p:spPr>
            <a:xfrm>
              <a:off x="0" y="0"/>
              <a:ext cx="1543768" cy="669785"/>
            </a:xfrm>
            <a:custGeom>
              <a:avLst/>
              <a:gdLst/>
              <a:ahLst/>
              <a:cxnLst/>
              <a:rect l="l" t="t" r="r" b="b"/>
              <a:pathLst>
                <a:path w="1543768" h="669785">
                  <a:moveTo>
                    <a:pt x="67361" y="0"/>
                  </a:moveTo>
                  <a:lnTo>
                    <a:pt x="1476407" y="0"/>
                  </a:lnTo>
                  <a:cubicBezTo>
                    <a:pt x="1513609" y="0"/>
                    <a:pt x="1543768" y="30159"/>
                    <a:pt x="1543768" y="67361"/>
                  </a:cubicBezTo>
                  <a:lnTo>
                    <a:pt x="1543768" y="602423"/>
                  </a:lnTo>
                  <a:cubicBezTo>
                    <a:pt x="1543768" y="639626"/>
                    <a:pt x="1513609" y="669785"/>
                    <a:pt x="1476407" y="669785"/>
                  </a:cubicBezTo>
                  <a:lnTo>
                    <a:pt x="67361" y="669785"/>
                  </a:lnTo>
                  <a:cubicBezTo>
                    <a:pt x="30159" y="669785"/>
                    <a:pt x="0" y="639626"/>
                    <a:pt x="0" y="602423"/>
                  </a:cubicBezTo>
                  <a:lnTo>
                    <a:pt x="0" y="67361"/>
                  </a:lnTo>
                  <a:cubicBezTo>
                    <a:pt x="0" y="30159"/>
                    <a:pt x="30159" y="0"/>
                    <a:pt x="67361" y="0"/>
                  </a:cubicBezTo>
                  <a:close/>
                </a:path>
              </a:pathLst>
            </a:custGeom>
            <a:solidFill>
              <a:srgbClr val="49A2CD"/>
            </a:solidFill>
          </p:spPr>
          <p:txBody>
            <a:bodyPr/>
            <a:lstStyle/>
            <a:p>
              <a:endParaRPr lang="en-GB"/>
            </a:p>
          </p:txBody>
        </p:sp>
        <p:sp>
          <p:nvSpPr>
            <p:cNvPr id="10" name="TextBox 10"/>
            <p:cNvSpPr txBox="1"/>
            <p:nvPr/>
          </p:nvSpPr>
          <p:spPr>
            <a:xfrm>
              <a:off x="0" y="-123825"/>
              <a:ext cx="1543768" cy="793610"/>
            </a:xfrm>
            <a:prstGeom prst="rect">
              <a:avLst/>
            </a:prstGeom>
          </p:spPr>
          <p:txBody>
            <a:bodyPr lIns="50800" tIns="50800" rIns="50800" bIns="50800" rtlCol="0" anchor="ctr"/>
            <a:lstStyle/>
            <a:p>
              <a:pPr algn="ctr">
                <a:lnSpc>
                  <a:spcPts val="6149"/>
                </a:lnSpc>
              </a:pPr>
              <a:r>
                <a:rPr lang="en-US" sz="4099">
                  <a:solidFill>
                    <a:srgbClr val="FFFFFF"/>
                  </a:solidFill>
                  <a:latin typeface="Public Sans"/>
                </a:rPr>
                <a:t>Prevención y educación</a:t>
              </a:r>
            </a:p>
          </p:txBody>
        </p:sp>
      </p:grpSp>
      <p:sp>
        <p:nvSpPr>
          <p:cNvPr id="11" name="TextBox 11"/>
          <p:cNvSpPr txBox="1"/>
          <p:nvPr/>
        </p:nvSpPr>
        <p:spPr>
          <a:xfrm>
            <a:off x="2277666" y="619616"/>
            <a:ext cx="14745735" cy="890272"/>
          </a:xfrm>
          <a:prstGeom prst="rect">
            <a:avLst/>
          </a:prstGeom>
        </p:spPr>
        <p:txBody>
          <a:bodyPr lIns="0" tIns="0" rIns="0" bIns="0" rtlCol="0" anchor="t">
            <a:spAutoFit/>
          </a:bodyPr>
          <a:lstStyle/>
          <a:p>
            <a:pPr algn="ctr">
              <a:lnSpc>
                <a:spcPts val="6579"/>
              </a:lnSpc>
            </a:pPr>
            <a:r>
              <a:rPr lang="en-US" sz="4699">
                <a:solidFill>
                  <a:srgbClr val="FFFFFF"/>
                </a:solidFill>
                <a:latin typeface="Avenir"/>
              </a:rPr>
              <a:t>Resumiendo... </a:t>
            </a:r>
          </a:p>
        </p:txBody>
      </p:sp>
      <p:sp>
        <p:nvSpPr>
          <p:cNvPr id="12" name="TextBox 12"/>
          <p:cNvSpPr txBox="1"/>
          <p:nvPr/>
        </p:nvSpPr>
        <p:spPr>
          <a:xfrm>
            <a:off x="2277666" y="2833685"/>
            <a:ext cx="16010334" cy="2002156"/>
          </a:xfrm>
          <a:prstGeom prst="rect">
            <a:avLst/>
          </a:prstGeom>
        </p:spPr>
        <p:txBody>
          <a:bodyPr lIns="0" tIns="0" rIns="0" bIns="0" rtlCol="0" anchor="t">
            <a:spAutoFit/>
          </a:bodyPr>
          <a:lstStyle/>
          <a:p>
            <a:pPr marL="582927" lvl="1" indent="-291463">
              <a:lnSpc>
                <a:spcPts val="4049"/>
              </a:lnSpc>
              <a:buFont typeface="Arial"/>
              <a:buChar char="•"/>
            </a:pPr>
            <a:r>
              <a:rPr lang="en-US" sz="2699">
                <a:solidFill>
                  <a:srgbClr val="000000"/>
                </a:solidFill>
                <a:latin typeface="Public Sans"/>
              </a:rPr>
              <a:t>El factor moral ha demostrado ser el más influyente y omnipresente, desempeñando por lo tanto un papel central en el estudio psicosocial del dopaje en el deporte de competición.</a:t>
            </a:r>
          </a:p>
          <a:p>
            <a:pPr marL="582927" lvl="1" indent="-291463">
              <a:lnSpc>
                <a:spcPts val="4049"/>
              </a:lnSpc>
              <a:buFont typeface="Arial"/>
              <a:buChar char="•"/>
            </a:pPr>
            <a:r>
              <a:rPr lang="en-US" sz="2699">
                <a:solidFill>
                  <a:srgbClr val="000000"/>
                </a:solidFill>
                <a:latin typeface="Public Sans"/>
              </a:rPr>
              <a:t>Las normas sociales y el entorno del deportista son cruciales a la hora de determinar las conductas dopantes.</a:t>
            </a:r>
          </a:p>
        </p:txBody>
      </p:sp>
      <p:sp>
        <p:nvSpPr>
          <p:cNvPr id="13" name="TextBox 13"/>
          <p:cNvSpPr txBox="1"/>
          <p:nvPr/>
        </p:nvSpPr>
        <p:spPr>
          <a:xfrm>
            <a:off x="2080393" y="5578023"/>
            <a:ext cx="14598104" cy="502921"/>
          </a:xfrm>
          <a:prstGeom prst="rect">
            <a:avLst/>
          </a:prstGeom>
        </p:spPr>
        <p:txBody>
          <a:bodyPr lIns="0" tIns="0" rIns="0" bIns="0" rtlCol="0" anchor="t">
            <a:spAutoFit/>
          </a:bodyPr>
          <a:lstStyle/>
          <a:p>
            <a:pPr algn="ctr">
              <a:lnSpc>
                <a:spcPts val="4199"/>
              </a:lnSpc>
              <a:spcBef>
                <a:spcPct val="0"/>
              </a:spcBef>
            </a:pPr>
            <a:r>
              <a:rPr lang="en-US" sz="2799">
                <a:solidFill>
                  <a:srgbClr val="000000"/>
                </a:solidFill>
                <a:latin typeface="Public Sans"/>
              </a:rPr>
              <a:t>Es necesario actuar sobre estas variables para lograr una correcta prevención del dopaje.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88AF"/>
        </a:solidFill>
        <a:effectLst/>
      </p:bgPr>
    </p:bg>
    <p:spTree>
      <p:nvGrpSpPr>
        <p:cNvPr id="1" name=""/>
        <p:cNvGrpSpPr/>
        <p:nvPr/>
      </p:nvGrpSpPr>
      <p:grpSpPr>
        <a:xfrm>
          <a:off x="0" y="0"/>
          <a:ext cx="0" cy="0"/>
          <a:chOff x="0" y="0"/>
          <a:chExt cx="0" cy="0"/>
        </a:xfrm>
      </p:grpSpPr>
      <p:grpSp>
        <p:nvGrpSpPr>
          <p:cNvPr id="4" name="Group 4"/>
          <p:cNvGrpSpPr/>
          <p:nvPr/>
        </p:nvGrpSpPr>
        <p:grpSpPr>
          <a:xfrm>
            <a:off x="-1673828" y="0"/>
            <a:ext cx="3347655" cy="360857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FFBD59"/>
            </a:solidFill>
          </p:spPr>
          <p:txBody>
            <a:bodyPr/>
            <a:lstStyle/>
            <a:p>
              <a:endParaRPr lang="en-GB"/>
            </a:p>
          </p:txBody>
        </p:sp>
      </p:grpSp>
      <p:sp>
        <p:nvSpPr>
          <p:cNvPr id="6" name="TextBox 6"/>
          <p:cNvSpPr txBox="1"/>
          <p:nvPr/>
        </p:nvSpPr>
        <p:spPr>
          <a:xfrm>
            <a:off x="7754751" y="3632606"/>
            <a:ext cx="8726698" cy="2584137"/>
          </a:xfrm>
          <a:prstGeom prst="rect">
            <a:avLst/>
          </a:prstGeom>
        </p:spPr>
        <p:txBody>
          <a:bodyPr lIns="0" tIns="0" rIns="0" bIns="0" rtlCol="0" anchor="t">
            <a:spAutoFit/>
          </a:bodyPr>
          <a:lstStyle/>
          <a:p>
            <a:pPr>
              <a:lnSpc>
                <a:spcPts val="9622"/>
              </a:lnSpc>
            </a:pPr>
            <a:r>
              <a:rPr lang="en-US" sz="8018">
                <a:solidFill>
                  <a:srgbClr val="F4F4F4"/>
                </a:solidFill>
                <a:latin typeface="Avenir Bold"/>
              </a:rPr>
              <a:t>CONCLUSIONES</a:t>
            </a:r>
          </a:p>
          <a:p>
            <a:pPr marL="0" lvl="0" indent="0">
              <a:lnSpc>
                <a:spcPts val="9622"/>
              </a:lnSpc>
            </a:pPr>
            <a:endParaRPr lang="en-US" sz="8018">
              <a:solidFill>
                <a:srgbClr val="F4F4F4"/>
              </a:solidFill>
              <a:latin typeface="Avenir Bold"/>
            </a:endParaRPr>
          </a:p>
        </p:txBody>
      </p:sp>
      <p:sp>
        <p:nvSpPr>
          <p:cNvPr id="7" name="Rectángulo 6">
            <a:extLst>
              <a:ext uri="{FF2B5EF4-FFF2-40B4-BE49-F238E27FC236}">
                <a16:creationId xmlns:a16="http://schemas.microsoft.com/office/drawing/2014/main" id="{B2B6C01F-3E03-009D-998B-8E48521A215D}"/>
              </a:ext>
            </a:extLst>
          </p:cNvPr>
          <p:cNvSpPr/>
          <p:nvPr/>
        </p:nvSpPr>
        <p:spPr>
          <a:xfrm>
            <a:off x="-1" y="5448300"/>
            <a:ext cx="12801601" cy="1828800"/>
          </a:xfrm>
          <a:prstGeom prst="rect">
            <a:avLst/>
          </a:prstGeom>
          <a:solidFill>
            <a:srgbClr val="FFB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310479"/>
            <a:chOff x="0" y="0"/>
            <a:chExt cx="4883373" cy="608521"/>
          </a:xfrm>
        </p:grpSpPr>
        <p:sp>
          <p:nvSpPr>
            <p:cNvPr id="3" name="Freeform 3"/>
            <p:cNvSpPr/>
            <p:nvPr/>
          </p:nvSpPr>
          <p:spPr>
            <a:xfrm>
              <a:off x="0" y="0"/>
              <a:ext cx="4883373" cy="608521"/>
            </a:xfrm>
            <a:custGeom>
              <a:avLst/>
              <a:gdLst/>
              <a:ahLst/>
              <a:cxnLst/>
              <a:rect l="l" t="t" r="r" b="b"/>
              <a:pathLst>
                <a:path w="4883373" h="608521">
                  <a:moveTo>
                    <a:pt x="0" y="0"/>
                  </a:moveTo>
                  <a:lnTo>
                    <a:pt x="4883373" y="0"/>
                  </a:lnTo>
                  <a:lnTo>
                    <a:pt x="4883373" y="608521"/>
                  </a:lnTo>
                  <a:lnTo>
                    <a:pt x="0" y="608521"/>
                  </a:lnTo>
                  <a:close/>
                </a:path>
              </a:pathLst>
            </a:custGeom>
            <a:solidFill>
              <a:srgbClr val="0088AF"/>
            </a:solidFill>
          </p:spPr>
          <p:txBody>
            <a:bodyPr/>
            <a:lstStyle/>
            <a:p>
              <a:endParaRPr lang="en-GB"/>
            </a:p>
          </p:txBody>
        </p:sp>
        <p:sp>
          <p:nvSpPr>
            <p:cNvPr id="4" name="TextBox 4"/>
            <p:cNvSpPr txBox="1"/>
            <p:nvPr/>
          </p:nvSpPr>
          <p:spPr>
            <a:xfrm>
              <a:off x="0" y="-76200"/>
              <a:ext cx="4883373" cy="684721"/>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flipH="1">
            <a:off x="676420" y="45823"/>
            <a:ext cx="3118287" cy="2264656"/>
          </a:xfrm>
          <a:custGeom>
            <a:avLst/>
            <a:gdLst/>
            <a:ahLst/>
            <a:cxnLst/>
            <a:rect l="l" t="t" r="r" b="b"/>
            <a:pathLst>
              <a:path w="3118287" h="2264656">
                <a:moveTo>
                  <a:pt x="3118286" y="0"/>
                </a:moveTo>
                <a:lnTo>
                  <a:pt x="0" y="0"/>
                </a:lnTo>
                <a:lnTo>
                  <a:pt x="0" y="2264656"/>
                </a:lnTo>
                <a:lnTo>
                  <a:pt x="3118286" y="2264656"/>
                </a:lnTo>
                <a:lnTo>
                  <a:pt x="31182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539301" y="2661603"/>
            <a:ext cx="16138259" cy="6011839"/>
          </a:xfrm>
          <a:prstGeom prst="rect">
            <a:avLst/>
          </a:prstGeom>
        </p:spPr>
        <p:txBody>
          <a:bodyPr lIns="0" tIns="0" rIns="0" bIns="0" rtlCol="0" anchor="t">
            <a:spAutoFit/>
          </a:bodyPr>
          <a:lstStyle/>
          <a:p>
            <a:pPr marL="593727" lvl="1" indent="-296864" algn="just">
              <a:lnSpc>
                <a:spcPts val="3850"/>
              </a:lnSpc>
              <a:buFont typeface="Arial"/>
              <a:buChar char="•"/>
            </a:pPr>
            <a:r>
              <a:rPr lang="en-US" sz="2750" dirty="0">
                <a:solidFill>
                  <a:srgbClr val="000000"/>
                </a:solidFill>
                <a:latin typeface="Montserrat 2"/>
              </a:rPr>
              <a:t>El </a:t>
            </a:r>
            <a:r>
              <a:rPr lang="en-US" sz="2750" dirty="0" err="1">
                <a:solidFill>
                  <a:srgbClr val="000000"/>
                </a:solidFill>
                <a:latin typeface="Montserrat 2"/>
              </a:rPr>
              <a:t>dopaje</a:t>
            </a:r>
            <a:r>
              <a:rPr lang="en-US" sz="2750" dirty="0">
                <a:solidFill>
                  <a:srgbClr val="000000"/>
                </a:solidFill>
                <a:latin typeface="Montserrat 2"/>
              </a:rPr>
              <a:t> es un </a:t>
            </a:r>
            <a:r>
              <a:rPr lang="en-US" sz="2750" b="1" dirty="0" err="1">
                <a:solidFill>
                  <a:srgbClr val="000000"/>
                </a:solidFill>
                <a:latin typeface="Montserrat 2"/>
              </a:rPr>
              <a:t>fenómeno</a:t>
            </a:r>
            <a:r>
              <a:rPr lang="en-US" sz="2750" b="1" dirty="0">
                <a:solidFill>
                  <a:srgbClr val="000000"/>
                </a:solidFill>
                <a:latin typeface="Montserrat 2"/>
              </a:rPr>
              <a:t> multifactorial y </a:t>
            </a:r>
            <a:r>
              <a:rPr lang="en-US" sz="2750" b="1" dirty="0" err="1">
                <a:solidFill>
                  <a:srgbClr val="000000"/>
                </a:solidFill>
                <a:latin typeface="Montserrat 2"/>
              </a:rPr>
              <a:t>dinámico</a:t>
            </a:r>
            <a:r>
              <a:rPr lang="en-US" sz="2750" dirty="0">
                <a:solidFill>
                  <a:srgbClr val="000000"/>
                </a:solidFill>
                <a:latin typeface="Montserrat 2"/>
              </a:rPr>
              <a:t>, </a:t>
            </a:r>
            <a:r>
              <a:rPr lang="en-US" sz="2750" dirty="0" err="1">
                <a:solidFill>
                  <a:srgbClr val="000000"/>
                </a:solidFill>
                <a:latin typeface="Montserrat 2"/>
              </a:rPr>
              <a:t>donde</a:t>
            </a:r>
            <a:r>
              <a:rPr lang="en-US" sz="2750" dirty="0">
                <a:solidFill>
                  <a:srgbClr val="000000"/>
                </a:solidFill>
                <a:latin typeface="Montserrat 2"/>
              </a:rPr>
              <a:t> </a:t>
            </a:r>
            <a:r>
              <a:rPr lang="en-US" sz="2750" dirty="0" err="1">
                <a:solidFill>
                  <a:srgbClr val="000000"/>
                </a:solidFill>
                <a:latin typeface="Montserrat 2"/>
              </a:rPr>
              <a:t>intervienen</a:t>
            </a:r>
            <a:r>
              <a:rPr lang="en-US" sz="2750" dirty="0">
                <a:solidFill>
                  <a:srgbClr val="000000"/>
                </a:solidFill>
                <a:latin typeface="Montserrat 2"/>
              </a:rPr>
              <a:t> </a:t>
            </a:r>
            <a:r>
              <a:rPr lang="en-US" sz="2750" dirty="0" err="1">
                <a:solidFill>
                  <a:srgbClr val="000000"/>
                </a:solidFill>
                <a:latin typeface="Montserrat 2"/>
              </a:rPr>
              <a:t>factores</a:t>
            </a:r>
            <a:r>
              <a:rPr lang="en-US" sz="2750" dirty="0">
                <a:solidFill>
                  <a:srgbClr val="000000"/>
                </a:solidFill>
                <a:latin typeface="Montserrat 2"/>
              </a:rPr>
              <a:t> </a:t>
            </a:r>
            <a:r>
              <a:rPr lang="en-US" sz="2750" dirty="0" err="1">
                <a:solidFill>
                  <a:srgbClr val="000000"/>
                </a:solidFill>
                <a:latin typeface="Montserrat 2"/>
              </a:rPr>
              <a:t>individuales</a:t>
            </a:r>
            <a:r>
              <a:rPr lang="en-US" sz="2750" dirty="0">
                <a:solidFill>
                  <a:srgbClr val="000000"/>
                </a:solidFill>
                <a:latin typeface="Montserrat 2"/>
              </a:rPr>
              <a:t>, </a:t>
            </a:r>
            <a:r>
              <a:rPr lang="en-US" sz="2750" dirty="0" err="1">
                <a:solidFill>
                  <a:srgbClr val="000000"/>
                </a:solidFill>
                <a:latin typeface="Montserrat 2"/>
              </a:rPr>
              <a:t>situacionales</a:t>
            </a:r>
            <a:r>
              <a:rPr lang="en-US" sz="2750" dirty="0">
                <a:solidFill>
                  <a:srgbClr val="000000"/>
                </a:solidFill>
                <a:latin typeface="Montserrat 2"/>
              </a:rPr>
              <a:t> y </a:t>
            </a:r>
            <a:r>
              <a:rPr lang="en-US" sz="2750" dirty="0" err="1">
                <a:solidFill>
                  <a:srgbClr val="000000"/>
                </a:solidFill>
                <a:latin typeface="Montserrat 2"/>
              </a:rPr>
              <a:t>contextuales</a:t>
            </a:r>
            <a:r>
              <a:rPr lang="en-US" sz="2750" dirty="0">
                <a:solidFill>
                  <a:srgbClr val="000000"/>
                </a:solidFill>
                <a:latin typeface="Montserrat 2"/>
              </a:rPr>
              <a:t> del </a:t>
            </a:r>
            <a:r>
              <a:rPr lang="en-US" sz="2750" dirty="0" err="1">
                <a:solidFill>
                  <a:srgbClr val="000000"/>
                </a:solidFill>
                <a:latin typeface="Montserrat 2"/>
              </a:rPr>
              <a:t>deportista</a:t>
            </a:r>
            <a:r>
              <a:rPr lang="en-US" sz="2750" dirty="0">
                <a:solidFill>
                  <a:srgbClr val="000000"/>
                </a:solidFill>
                <a:latin typeface="Montserrat 2"/>
              </a:rPr>
              <a:t> y </a:t>
            </a:r>
            <a:r>
              <a:rPr lang="en-US" sz="2750" dirty="0" err="1">
                <a:solidFill>
                  <a:srgbClr val="000000"/>
                </a:solidFill>
                <a:latin typeface="Montserrat 2"/>
              </a:rPr>
              <a:t>su</a:t>
            </a:r>
            <a:r>
              <a:rPr lang="en-US" sz="2750" dirty="0">
                <a:solidFill>
                  <a:srgbClr val="000000"/>
                </a:solidFill>
                <a:latin typeface="Montserrat 2"/>
              </a:rPr>
              <a:t> </a:t>
            </a:r>
            <a:r>
              <a:rPr lang="en-US" sz="2750" dirty="0" err="1">
                <a:solidFill>
                  <a:srgbClr val="000000"/>
                </a:solidFill>
                <a:latin typeface="Montserrat 2"/>
              </a:rPr>
              <a:t>entorno</a:t>
            </a:r>
            <a:r>
              <a:rPr lang="en-US" sz="2750" dirty="0">
                <a:solidFill>
                  <a:srgbClr val="000000"/>
                </a:solidFill>
                <a:latin typeface="Montserrat 2"/>
              </a:rPr>
              <a:t>. </a:t>
            </a:r>
          </a:p>
          <a:p>
            <a:pPr marL="593727" lvl="1" indent="-296864" algn="just">
              <a:lnSpc>
                <a:spcPts val="3850"/>
              </a:lnSpc>
              <a:buFont typeface="Arial"/>
              <a:buChar char="•"/>
            </a:pPr>
            <a:r>
              <a:rPr lang="en-US" sz="2750" dirty="0">
                <a:solidFill>
                  <a:srgbClr val="000000"/>
                </a:solidFill>
                <a:latin typeface="Montserrat 2"/>
              </a:rPr>
              <a:t>Durante la </a:t>
            </a:r>
            <a:r>
              <a:rPr lang="en-US" sz="2750" dirty="0" err="1">
                <a:solidFill>
                  <a:srgbClr val="000000"/>
                </a:solidFill>
                <a:latin typeface="Montserrat 2"/>
              </a:rPr>
              <a:t>trayectoria</a:t>
            </a:r>
            <a:r>
              <a:rPr lang="en-US" sz="2750" dirty="0">
                <a:solidFill>
                  <a:srgbClr val="000000"/>
                </a:solidFill>
                <a:latin typeface="Montserrat 2"/>
              </a:rPr>
              <a:t> </a:t>
            </a:r>
            <a:r>
              <a:rPr lang="en-US" sz="2750" dirty="0" err="1">
                <a:solidFill>
                  <a:srgbClr val="000000"/>
                </a:solidFill>
                <a:latin typeface="Montserrat 2"/>
              </a:rPr>
              <a:t>deportiva</a:t>
            </a:r>
            <a:r>
              <a:rPr lang="en-US" sz="2750" dirty="0">
                <a:solidFill>
                  <a:srgbClr val="000000"/>
                </a:solidFill>
                <a:latin typeface="Montserrat 2"/>
              </a:rPr>
              <a:t>, </a:t>
            </a:r>
            <a:r>
              <a:rPr lang="en-US" sz="2750" dirty="0" err="1">
                <a:solidFill>
                  <a:srgbClr val="000000"/>
                </a:solidFill>
                <a:latin typeface="Montserrat 2"/>
              </a:rPr>
              <a:t>el</a:t>
            </a:r>
            <a:r>
              <a:rPr lang="en-US" sz="2750" dirty="0">
                <a:solidFill>
                  <a:srgbClr val="000000"/>
                </a:solidFill>
                <a:latin typeface="Montserrat 2"/>
              </a:rPr>
              <a:t> </a:t>
            </a:r>
            <a:r>
              <a:rPr lang="en-US" sz="2750" dirty="0" err="1">
                <a:solidFill>
                  <a:srgbClr val="000000"/>
                </a:solidFill>
                <a:latin typeface="Montserrat 2"/>
              </a:rPr>
              <a:t>deportista</a:t>
            </a:r>
            <a:r>
              <a:rPr lang="en-US" sz="2750" dirty="0">
                <a:solidFill>
                  <a:srgbClr val="000000"/>
                </a:solidFill>
                <a:latin typeface="Montserrat 2"/>
              </a:rPr>
              <a:t> </a:t>
            </a:r>
            <a:r>
              <a:rPr lang="en-US" sz="2750" dirty="0" err="1">
                <a:solidFill>
                  <a:srgbClr val="000000"/>
                </a:solidFill>
                <a:latin typeface="Montserrat 2"/>
              </a:rPr>
              <a:t>persigue</a:t>
            </a:r>
            <a:r>
              <a:rPr lang="en-US" sz="2750" dirty="0">
                <a:solidFill>
                  <a:srgbClr val="000000"/>
                </a:solidFill>
                <a:latin typeface="Montserrat 2"/>
              </a:rPr>
              <a:t> un </a:t>
            </a:r>
            <a:r>
              <a:rPr lang="en-US" sz="2750" dirty="0" err="1">
                <a:solidFill>
                  <a:srgbClr val="000000"/>
                </a:solidFill>
                <a:latin typeface="Montserrat 2"/>
              </a:rPr>
              <a:t>objetivo</a:t>
            </a:r>
            <a:r>
              <a:rPr lang="en-US" sz="2750" dirty="0">
                <a:solidFill>
                  <a:srgbClr val="000000"/>
                </a:solidFill>
                <a:latin typeface="Montserrat 2"/>
              </a:rPr>
              <a:t> fundamental y </a:t>
            </a:r>
            <a:r>
              <a:rPr lang="en-US" sz="2750" dirty="0" err="1">
                <a:solidFill>
                  <a:srgbClr val="000000"/>
                </a:solidFill>
                <a:latin typeface="Montserrat 2 Bold"/>
              </a:rPr>
              <a:t>legítimo</a:t>
            </a:r>
            <a:r>
              <a:rPr lang="en-US" sz="2750" dirty="0">
                <a:solidFill>
                  <a:srgbClr val="000000"/>
                </a:solidFill>
                <a:latin typeface="Montserrat 2 Bold"/>
              </a:rPr>
              <a:t>: la </a:t>
            </a:r>
            <a:r>
              <a:rPr lang="en-US" sz="2750" dirty="0" err="1">
                <a:solidFill>
                  <a:srgbClr val="000000"/>
                </a:solidFill>
                <a:latin typeface="Montserrat 2 Bold"/>
              </a:rPr>
              <a:t>mejora</a:t>
            </a:r>
            <a:r>
              <a:rPr lang="en-US" sz="2750" dirty="0">
                <a:solidFill>
                  <a:srgbClr val="000000"/>
                </a:solidFill>
                <a:latin typeface="Montserrat 2 Bold"/>
              </a:rPr>
              <a:t> del </a:t>
            </a:r>
            <a:r>
              <a:rPr lang="en-US" sz="2750" dirty="0" err="1">
                <a:solidFill>
                  <a:srgbClr val="000000"/>
                </a:solidFill>
                <a:latin typeface="Montserrat 2 Bold"/>
              </a:rPr>
              <a:t>rendimiento</a:t>
            </a:r>
            <a:endParaRPr lang="en-US" sz="2750" dirty="0">
              <a:solidFill>
                <a:srgbClr val="000000"/>
              </a:solidFill>
              <a:latin typeface="Montserrat 2 Bold"/>
            </a:endParaRPr>
          </a:p>
          <a:p>
            <a:pPr marL="593727" lvl="1" indent="-296864" algn="just">
              <a:lnSpc>
                <a:spcPts val="3850"/>
              </a:lnSpc>
              <a:buFont typeface="Arial"/>
              <a:buChar char="•"/>
            </a:pPr>
            <a:r>
              <a:rPr lang="en-US" sz="2750" dirty="0">
                <a:solidFill>
                  <a:srgbClr val="000000"/>
                </a:solidFill>
                <a:latin typeface="Montserrat 2"/>
              </a:rPr>
              <a:t>El </a:t>
            </a:r>
            <a:r>
              <a:rPr lang="en-US" sz="2750" dirty="0" err="1">
                <a:solidFill>
                  <a:srgbClr val="000000"/>
                </a:solidFill>
                <a:latin typeface="Montserrat 2"/>
              </a:rPr>
              <a:t>deportista</a:t>
            </a:r>
            <a:r>
              <a:rPr lang="en-US" sz="2750" dirty="0">
                <a:solidFill>
                  <a:srgbClr val="000000"/>
                </a:solidFill>
                <a:latin typeface="Montserrat 2"/>
              </a:rPr>
              <a:t> se </a:t>
            </a:r>
            <a:r>
              <a:rPr lang="en-US" sz="2750" dirty="0" err="1">
                <a:solidFill>
                  <a:srgbClr val="000000"/>
                </a:solidFill>
                <a:latin typeface="Montserrat 2"/>
              </a:rPr>
              <a:t>vuelve</a:t>
            </a:r>
            <a:r>
              <a:rPr lang="en-US" sz="2750" dirty="0">
                <a:solidFill>
                  <a:srgbClr val="000000"/>
                </a:solidFill>
                <a:latin typeface="Montserrat 2"/>
              </a:rPr>
              <a:t> </a:t>
            </a:r>
            <a:r>
              <a:rPr lang="en-US" sz="2750" dirty="0">
                <a:solidFill>
                  <a:srgbClr val="000000"/>
                </a:solidFill>
                <a:latin typeface="Montserrat 2 Bold"/>
              </a:rPr>
              <a:t>vulnerable </a:t>
            </a:r>
            <a:r>
              <a:rPr lang="en-US" sz="2750" dirty="0">
                <a:solidFill>
                  <a:srgbClr val="000000"/>
                </a:solidFill>
                <a:latin typeface="Montserrat 2"/>
              </a:rPr>
              <a:t>y </a:t>
            </a:r>
            <a:r>
              <a:rPr lang="en-US" sz="2750" dirty="0" err="1">
                <a:solidFill>
                  <a:srgbClr val="000000"/>
                </a:solidFill>
                <a:latin typeface="Montserrat 2"/>
              </a:rPr>
              <a:t>debe</a:t>
            </a:r>
            <a:r>
              <a:rPr lang="en-US" sz="2750" dirty="0">
                <a:solidFill>
                  <a:srgbClr val="000000"/>
                </a:solidFill>
                <a:latin typeface="Montserrat 2"/>
              </a:rPr>
              <a:t> de </a:t>
            </a:r>
            <a:r>
              <a:rPr lang="en-US" sz="2750" dirty="0" err="1">
                <a:solidFill>
                  <a:srgbClr val="000000"/>
                </a:solidFill>
                <a:latin typeface="Montserrat 2"/>
              </a:rPr>
              <a:t>hacer</a:t>
            </a:r>
            <a:r>
              <a:rPr lang="en-US" sz="2750" dirty="0">
                <a:solidFill>
                  <a:srgbClr val="000000"/>
                </a:solidFill>
                <a:latin typeface="Montserrat 2"/>
              </a:rPr>
              <a:t> </a:t>
            </a:r>
            <a:r>
              <a:rPr lang="en-US" sz="2750" dirty="0" err="1">
                <a:solidFill>
                  <a:srgbClr val="000000"/>
                </a:solidFill>
                <a:latin typeface="Montserrat 2"/>
              </a:rPr>
              <a:t>frente</a:t>
            </a:r>
            <a:r>
              <a:rPr lang="en-US" sz="2750" dirty="0">
                <a:solidFill>
                  <a:srgbClr val="000000"/>
                </a:solidFill>
                <a:latin typeface="Montserrat 2"/>
              </a:rPr>
              <a:t> a </a:t>
            </a:r>
            <a:r>
              <a:rPr lang="en-US" sz="2750" dirty="0" err="1">
                <a:solidFill>
                  <a:srgbClr val="000000"/>
                </a:solidFill>
                <a:latin typeface="Montserrat 2"/>
              </a:rPr>
              <a:t>una</a:t>
            </a:r>
            <a:r>
              <a:rPr lang="en-US" sz="2750" dirty="0">
                <a:solidFill>
                  <a:srgbClr val="000000"/>
                </a:solidFill>
                <a:latin typeface="Montserrat 2"/>
              </a:rPr>
              <a:t> </a:t>
            </a:r>
            <a:r>
              <a:rPr lang="en-US" sz="2750" dirty="0" err="1">
                <a:solidFill>
                  <a:srgbClr val="000000"/>
                </a:solidFill>
                <a:latin typeface="Montserrat 2"/>
              </a:rPr>
              <a:t>serie</a:t>
            </a:r>
            <a:r>
              <a:rPr lang="en-US" sz="2750" dirty="0">
                <a:solidFill>
                  <a:srgbClr val="000000"/>
                </a:solidFill>
                <a:latin typeface="Montserrat 2"/>
              </a:rPr>
              <a:t> de </a:t>
            </a:r>
            <a:r>
              <a:rPr lang="en-US" sz="2750" dirty="0" err="1">
                <a:solidFill>
                  <a:srgbClr val="000000"/>
                </a:solidFill>
                <a:latin typeface="Montserrat 2 Bold"/>
              </a:rPr>
              <a:t>amenazas</a:t>
            </a:r>
            <a:r>
              <a:rPr lang="en-US" sz="2750" dirty="0">
                <a:solidFill>
                  <a:srgbClr val="000000"/>
                </a:solidFill>
                <a:latin typeface="Montserrat 2 Bold"/>
              </a:rPr>
              <a:t> </a:t>
            </a:r>
            <a:r>
              <a:rPr lang="en-US" sz="2750" dirty="0">
                <a:solidFill>
                  <a:srgbClr val="000000"/>
                </a:solidFill>
                <a:latin typeface="Montserrat 2"/>
              </a:rPr>
              <a:t>que </a:t>
            </a:r>
            <a:r>
              <a:rPr lang="en-US" sz="2750" dirty="0" err="1">
                <a:solidFill>
                  <a:srgbClr val="000000"/>
                </a:solidFill>
                <a:latin typeface="Montserrat 2"/>
              </a:rPr>
              <a:t>ponen</a:t>
            </a:r>
            <a:r>
              <a:rPr lang="en-US" sz="2750" dirty="0">
                <a:solidFill>
                  <a:srgbClr val="000000"/>
                </a:solidFill>
                <a:latin typeface="Montserrat 2"/>
              </a:rPr>
              <a:t> </a:t>
            </a:r>
            <a:r>
              <a:rPr lang="en-US" sz="2750" dirty="0" err="1">
                <a:solidFill>
                  <a:srgbClr val="000000"/>
                </a:solidFill>
                <a:latin typeface="Montserrat 2"/>
              </a:rPr>
              <a:t>en</a:t>
            </a:r>
            <a:r>
              <a:rPr lang="en-US" sz="2750" dirty="0">
                <a:solidFill>
                  <a:srgbClr val="000000"/>
                </a:solidFill>
                <a:latin typeface="Montserrat 2"/>
              </a:rPr>
              <a:t> </a:t>
            </a:r>
            <a:r>
              <a:rPr lang="en-US" sz="2750" dirty="0" err="1">
                <a:solidFill>
                  <a:srgbClr val="000000"/>
                </a:solidFill>
                <a:latin typeface="Montserrat 2"/>
              </a:rPr>
              <a:t>riesgo</a:t>
            </a:r>
            <a:r>
              <a:rPr lang="en-US" sz="2750" dirty="0">
                <a:solidFill>
                  <a:srgbClr val="000000"/>
                </a:solidFill>
                <a:latin typeface="Montserrat 2"/>
              </a:rPr>
              <a:t> </a:t>
            </a:r>
            <a:r>
              <a:rPr lang="en-US" sz="2750" dirty="0" err="1">
                <a:solidFill>
                  <a:srgbClr val="000000"/>
                </a:solidFill>
                <a:latin typeface="Montserrat 2"/>
              </a:rPr>
              <a:t>el</a:t>
            </a:r>
            <a:r>
              <a:rPr lang="en-US" sz="2750" dirty="0">
                <a:solidFill>
                  <a:srgbClr val="000000"/>
                </a:solidFill>
                <a:latin typeface="Montserrat 2"/>
              </a:rPr>
              <a:t> </a:t>
            </a:r>
            <a:r>
              <a:rPr lang="en-US" sz="2750" dirty="0" err="1">
                <a:solidFill>
                  <a:srgbClr val="000000"/>
                </a:solidFill>
                <a:latin typeface="Montserrat 2"/>
              </a:rPr>
              <a:t>juego</a:t>
            </a:r>
            <a:r>
              <a:rPr lang="en-US" sz="2750" dirty="0">
                <a:solidFill>
                  <a:srgbClr val="000000"/>
                </a:solidFill>
                <a:latin typeface="Montserrat 2"/>
              </a:rPr>
              <a:t> </a:t>
            </a:r>
            <a:r>
              <a:rPr lang="en-US" sz="2750" dirty="0" err="1">
                <a:solidFill>
                  <a:srgbClr val="000000"/>
                </a:solidFill>
                <a:latin typeface="Montserrat 2"/>
              </a:rPr>
              <a:t>limpio</a:t>
            </a:r>
            <a:r>
              <a:rPr lang="en-US" sz="2750" dirty="0">
                <a:solidFill>
                  <a:srgbClr val="000000"/>
                </a:solidFill>
                <a:latin typeface="Montserrat 2"/>
              </a:rPr>
              <a:t>.</a:t>
            </a:r>
          </a:p>
          <a:p>
            <a:pPr marL="593727" lvl="1" indent="-296864" algn="just">
              <a:lnSpc>
                <a:spcPts val="3850"/>
              </a:lnSpc>
              <a:buFont typeface="Arial"/>
              <a:buChar char="•"/>
            </a:pPr>
            <a:r>
              <a:rPr lang="en-US" sz="2750" dirty="0">
                <a:solidFill>
                  <a:srgbClr val="000000"/>
                </a:solidFill>
                <a:latin typeface="Montserrat 2"/>
              </a:rPr>
              <a:t>El </a:t>
            </a:r>
            <a:r>
              <a:rPr lang="en-US" sz="2750" dirty="0" err="1">
                <a:solidFill>
                  <a:srgbClr val="000000"/>
                </a:solidFill>
                <a:latin typeface="Montserrat 2"/>
              </a:rPr>
              <a:t>deportista</a:t>
            </a:r>
            <a:r>
              <a:rPr lang="en-US" sz="2750" dirty="0">
                <a:solidFill>
                  <a:srgbClr val="000000"/>
                </a:solidFill>
                <a:latin typeface="Montserrat 2"/>
              </a:rPr>
              <a:t> que decide </a:t>
            </a:r>
            <a:r>
              <a:rPr lang="en-US" sz="2750" dirty="0" err="1">
                <a:solidFill>
                  <a:srgbClr val="000000"/>
                </a:solidFill>
                <a:latin typeface="Montserrat 2"/>
              </a:rPr>
              <a:t>doparse</a:t>
            </a:r>
            <a:r>
              <a:rPr lang="en-US" sz="2750" dirty="0">
                <a:solidFill>
                  <a:srgbClr val="000000"/>
                </a:solidFill>
                <a:latin typeface="Montserrat 2"/>
              </a:rPr>
              <a:t> lo </a:t>
            </a:r>
            <a:r>
              <a:rPr lang="en-US" sz="2750" dirty="0" err="1">
                <a:solidFill>
                  <a:srgbClr val="000000"/>
                </a:solidFill>
                <a:latin typeface="Montserrat 2"/>
              </a:rPr>
              <a:t>hace</a:t>
            </a:r>
            <a:r>
              <a:rPr lang="en-US" sz="2750" dirty="0">
                <a:solidFill>
                  <a:srgbClr val="000000"/>
                </a:solidFill>
                <a:latin typeface="Montserrat 2"/>
              </a:rPr>
              <a:t> para </a:t>
            </a:r>
            <a:r>
              <a:rPr lang="en-US" sz="2750" dirty="0" err="1">
                <a:solidFill>
                  <a:srgbClr val="000000"/>
                </a:solidFill>
                <a:latin typeface="Montserrat 2"/>
              </a:rPr>
              <a:t>mejorar</a:t>
            </a:r>
            <a:r>
              <a:rPr lang="en-US" sz="2750" dirty="0">
                <a:solidFill>
                  <a:srgbClr val="000000"/>
                </a:solidFill>
                <a:latin typeface="Montserrat 2"/>
              </a:rPr>
              <a:t> </a:t>
            </a:r>
            <a:r>
              <a:rPr lang="en-US" sz="2750" dirty="0" err="1">
                <a:solidFill>
                  <a:srgbClr val="000000"/>
                </a:solidFill>
                <a:latin typeface="Montserrat 2"/>
              </a:rPr>
              <a:t>su</a:t>
            </a:r>
            <a:r>
              <a:rPr lang="en-US" sz="2750" dirty="0">
                <a:solidFill>
                  <a:srgbClr val="000000"/>
                </a:solidFill>
                <a:latin typeface="Montserrat 2"/>
              </a:rPr>
              <a:t> </a:t>
            </a:r>
            <a:r>
              <a:rPr lang="en-US" sz="2750" dirty="0" err="1">
                <a:solidFill>
                  <a:srgbClr val="000000"/>
                </a:solidFill>
                <a:latin typeface="Montserrat 2"/>
              </a:rPr>
              <a:t>rendimiento</a:t>
            </a:r>
            <a:r>
              <a:rPr lang="en-US" sz="2750" dirty="0">
                <a:solidFill>
                  <a:srgbClr val="000000"/>
                </a:solidFill>
                <a:latin typeface="Montserrat 2"/>
              </a:rPr>
              <a:t> y </a:t>
            </a:r>
            <a:r>
              <a:rPr lang="en-US" sz="2750" dirty="0" err="1">
                <a:solidFill>
                  <a:srgbClr val="000000"/>
                </a:solidFill>
                <a:latin typeface="Montserrat 2 Bold"/>
              </a:rPr>
              <a:t>desconecta</a:t>
            </a:r>
            <a:r>
              <a:rPr lang="en-US" sz="2750" dirty="0">
                <a:solidFill>
                  <a:srgbClr val="000000"/>
                </a:solidFill>
                <a:latin typeface="Montserrat 2 Bold"/>
              </a:rPr>
              <a:t> </a:t>
            </a:r>
            <a:r>
              <a:rPr lang="en-US" sz="2750" dirty="0" err="1">
                <a:solidFill>
                  <a:srgbClr val="000000"/>
                </a:solidFill>
                <a:latin typeface="Montserrat 2 Bold"/>
              </a:rPr>
              <a:t>moralmente</a:t>
            </a:r>
            <a:r>
              <a:rPr lang="en-US" sz="2750" dirty="0">
                <a:solidFill>
                  <a:srgbClr val="000000"/>
                </a:solidFill>
                <a:latin typeface="Montserrat 2 Bold"/>
              </a:rPr>
              <a:t> del </a:t>
            </a:r>
            <a:r>
              <a:rPr lang="en-US" sz="2750" dirty="0" err="1">
                <a:solidFill>
                  <a:srgbClr val="000000"/>
                </a:solidFill>
                <a:latin typeface="Montserrat 2 Bold"/>
              </a:rPr>
              <a:t>dopaje</a:t>
            </a:r>
            <a:r>
              <a:rPr lang="en-US" sz="2750" dirty="0">
                <a:solidFill>
                  <a:srgbClr val="000000"/>
                </a:solidFill>
                <a:latin typeface="Montserrat 2"/>
              </a:rPr>
              <a:t> para </a:t>
            </a:r>
            <a:r>
              <a:rPr lang="en-US" sz="2750" dirty="0" err="1">
                <a:solidFill>
                  <a:srgbClr val="000000"/>
                </a:solidFill>
                <a:latin typeface="Montserrat 2"/>
              </a:rPr>
              <a:t>justificar</a:t>
            </a:r>
            <a:r>
              <a:rPr lang="en-US" sz="2750" dirty="0">
                <a:solidFill>
                  <a:srgbClr val="000000"/>
                </a:solidFill>
                <a:latin typeface="Montserrat 2"/>
              </a:rPr>
              <a:t> ese </a:t>
            </a:r>
            <a:r>
              <a:rPr lang="en-US" sz="2750" dirty="0" err="1">
                <a:solidFill>
                  <a:srgbClr val="000000"/>
                </a:solidFill>
                <a:latin typeface="Montserrat 2"/>
              </a:rPr>
              <a:t>acto</a:t>
            </a:r>
            <a:r>
              <a:rPr lang="en-US" sz="2750" dirty="0">
                <a:solidFill>
                  <a:srgbClr val="000000"/>
                </a:solidFill>
                <a:latin typeface="Montserrat 2"/>
              </a:rPr>
              <a:t> </a:t>
            </a:r>
            <a:r>
              <a:rPr lang="en-US" sz="2750" dirty="0" err="1">
                <a:solidFill>
                  <a:srgbClr val="000000"/>
                </a:solidFill>
                <a:latin typeface="Montserrat 2"/>
              </a:rPr>
              <a:t>transgresor</a:t>
            </a:r>
            <a:r>
              <a:rPr lang="en-US" sz="2750" dirty="0">
                <a:solidFill>
                  <a:srgbClr val="000000"/>
                </a:solidFill>
                <a:latin typeface="Montserrat 2"/>
              </a:rPr>
              <a:t>.</a:t>
            </a:r>
          </a:p>
          <a:p>
            <a:pPr algn="just">
              <a:lnSpc>
                <a:spcPts val="3850"/>
              </a:lnSpc>
            </a:pPr>
            <a:endParaRPr lang="en-US" sz="2750" dirty="0">
              <a:solidFill>
                <a:srgbClr val="000000"/>
              </a:solidFill>
              <a:latin typeface="Montserrat 2"/>
            </a:endParaRPr>
          </a:p>
          <a:p>
            <a:pPr algn="just">
              <a:lnSpc>
                <a:spcPts val="3850"/>
              </a:lnSpc>
            </a:pPr>
            <a:endParaRPr lang="en-US" sz="2750" dirty="0">
              <a:solidFill>
                <a:srgbClr val="000000"/>
              </a:solidFill>
              <a:latin typeface="Montserrat 2"/>
            </a:endParaRPr>
          </a:p>
          <a:p>
            <a:pPr algn="just">
              <a:lnSpc>
                <a:spcPts val="3850"/>
              </a:lnSpc>
            </a:pPr>
            <a:endParaRPr lang="en-US" sz="2750" dirty="0">
              <a:solidFill>
                <a:srgbClr val="000000"/>
              </a:solidFill>
              <a:latin typeface="Montserrat 2"/>
            </a:endParaRPr>
          </a:p>
          <a:p>
            <a:pPr>
              <a:lnSpc>
                <a:spcPts val="4409"/>
              </a:lnSpc>
            </a:pPr>
            <a:endParaRPr lang="en-US" sz="2750" dirty="0">
              <a:solidFill>
                <a:srgbClr val="000000"/>
              </a:solidFill>
              <a:latin typeface="Montserrat 2"/>
            </a:endParaRPr>
          </a:p>
        </p:txBody>
      </p:sp>
      <p:sp>
        <p:nvSpPr>
          <p:cNvPr id="9" name="TextBox 9"/>
          <p:cNvSpPr txBox="1"/>
          <p:nvPr/>
        </p:nvSpPr>
        <p:spPr>
          <a:xfrm>
            <a:off x="2235563" y="-27155"/>
            <a:ext cx="14745735" cy="1977392"/>
          </a:xfrm>
          <a:prstGeom prst="rect">
            <a:avLst/>
          </a:prstGeom>
        </p:spPr>
        <p:txBody>
          <a:bodyPr lIns="0" tIns="0" rIns="0" bIns="0" rtlCol="0" anchor="t">
            <a:spAutoFit/>
          </a:bodyPr>
          <a:lstStyle/>
          <a:p>
            <a:pPr algn="ctr">
              <a:lnSpc>
                <a:spcPts val="7559"/>
              </a:lnSpc>
            </a:pPr>
            <a:r>
              <a:rPr lang="en-US" sz="5399" dirty="0">
                <a:solidFill>
                  <a:srgbClr val="FFFFFF"/>
                </a:solidFill>
                <a:latin typeface="Avenir"/>
              </a:rPr>
              <a:t>CONCLUSIONES. </a:t>
            </a:r>
          </a:p>
          <a:p>
            <a:pPr algn="ctr">
              <a:lnSpc>
                <a:spcPts val="7559"/>
              </a:lnSpc>
            </a:pPr>
            <a:r>
              <a:rPr lang="en-US" sz="5399" dirty="0">
                <a:solidFill>
                  <a:srgbClr val="FFFFFF"/>
                </a:solidFill>
                <a:latin typeface="Avenir"/>
              </a:rPr>
              <a:t>¿POR QUÉ EL DEPORTISTA SE DOPA?</a:t>
            </a:r>
          </a:p>
        </p:txBody>
      </p:sp>
      <p:grpSp>
        <p:nvGrpSpPr>
          <p:cNvPr id="10" name="Group 10"/>
          <p:cNvGrpSpPr/>
          <p:nvPr/>
        </p:nvGrpSpPr>
        <p:grpSpPr>
          <a:xfrm>
            <a:off x="5017424" y="7033177"/>
            <a:ext cx="8253152" cy="3253823"/>
            <a:chOff x="0" y="0"/>
            <a:chExt cx="2173670" cy="856974"/>
          </a:xfrm>
        </p:grpSpPr>
        <p:sp>
          <p:nvSpPr>
            <p:cNvPr id="11" name="Freeform 11"/>
            <p:cNvSpPr/>
            <p:nvPr/>
          </p:nvSpPr>
          <p:spPr>
            <a:xfrm>
              <a:off x="0" y="47625"/>
              <a:ext cx="2173670" cy="761724"/>
            </a:xfrm>
            <a:custGeom>
              <a:avLst/>
              <a:gdLst/>
              <a:ahLst/>
              <a:cxnLst/>
              <a:rect l="l" t="t" r="r" b="b"/>
              <a:pathLst>
                <a:path w="2173670" h="761724">
                  <a:moveTo>
                    <a:pt x="47841" y="0"/>
                  </a:moveTo>
                  <a:lnTo>
                    <a:pt x="2125829" y="0"/>
                  </a:lnTo>
                  <a:cubicBezTo>
                    <a:pt x="2138517" y="0"/>
                    <a:pt x="2150685" y="5040"/>
                    <a:pt x="2159657" y="14012"/>
                  </a:cubicBezTo>
                  <a:cubicBezTo>
                    <a:pt x="2168629" y="22984"/>
                    <a:pt x="2173670" y="35153"/>
                    <a:pt x="2173670" y="47841"/>
                  </a:cubicBezTo>
                  <a:lnTo>
                    <a:pt x="2173670" y="713883"/>
                  </a:lnTo>
                  <a:cubicBezTo>
                    <a:pt x="2173670" y="726571"/>
                    <a:pt x="2168629" y="738740"/>
                    <a:pt x="2159657" y="747712"/>
                  </a:cubicBezTo>
                  <a:cubicBezTo>
                    <a:pt x="2150685" y="756684"/>
                    <a:pt x="2138517" y="761724"/>
                    <a:pt x="2125829" y="761724"/>
                  </a:cubicBezTo>
                  <a:lnTo>
                    <a:pt x="47841" y="761724"/>
                  </a:lnTo>
                  <a:cubicBezTo>
                    <a:pt x="35153" y="761724"/>
                    <a:pt x="22984" y="756684"/>
                    <a:pt x="14012" y="747712"/>
                  </a:cubicBezTo>
                  <a:cubicBezTo>
                    <a:pt x="5040" y="738740"/>
                    <a:pt x="0" y="726571"/>
                    <a:pt x="0" y="713883"/>
                  </a:cubicBezTo>
                  <a:lnTo>
                    <a:pt x="0" y="47841"/>
                  </a:lnTo>
                  <a:cubicBezTo>
                    <a:pt x="0" y="35153"/>
                    <a:pt x="5040" y="22984"/>
                    <a:pt x="14012" y="14012"/>
                  </a:cubicBezTo>
                  <a:cubicBezTo>
                    <a:pt x="22984" y="5040"/>
                    <a:pt x="35153" y="0"/>
                    <a:pt x="47841" y="0"/>
                  </a:cubicBezTo>
                  <a:close/>
                </a:path>
              </a:pathLst>
            </a:custGeom>
            <a:solidFill>
              <a:srgbClr val="49A2CD"/>
            </a:solidFill>
          </p:spPr>
          <p:txBody>
            <a:bodyPr/>
            <a:lstStyle/>
            <a:p>
              <a:endParaRPr lang="en-GB"/>
            </a:p>
          </p:txBody>
        </p:sp>
        <p:sp>
          <p:nvSpPr>
            <p:cNvPr id="12" name="TextBox 12"/>
            <p:cNvSpPr txBox="1"/>
            <p:nvPr/>
          </p:nvSpPr>
          <p:spPr>
            <a:xfrm>
              <a:off x="0" y="0"/>
              <a:ext cx="2173670" cy="856974"/>
            </a:xfrm>
            <a:prstGeom prst="rect">
              <a:avLst/>
            </a:prstGeom>
          </p:spPr>
          <p:txBody>
            <a:bodyPr lIns="50800" tIns="50800" rIns="50800" bIns="50800" rtlCol="0" anchor="ctr"/>
            <a:lstStyle/>
            <a:p>
              <a:pPr algn="ctr">
                <a:lnSpc>
                  <a:spcPts val="4799"/>
                </a:lnSpc>
              </a:pPr>
              <a:r>
                <a:rPr lang="en-US" sz="3199" dirty="0">
                  <a:solidFill>
                    <a:srgbClr val="FFFFFF"/>
                  </a:solidFill>
                  <a:latin typeface="Public Sans"/>
                </a:rPr>
                <a:t>Para </a:t>
              </a:r>
              <a:r>
                <a:rPr lang="en-US" sz="3199" dirty="0" err="1">
                  <a:solidFill>
                    <a:srgbClr val="FFFFFF"/>
                  </a:solidFill>
                  <a:latin typeface="Public Sans"/>
                </a:rPr>
                <a:t>prevenir</a:t>
              </a:r>
              <a:r>
                <a:rPr lang="en-US" sz="3199" dirty="0">
                  <a:solidFill>
                    <a:srgbClr val="FFFFFF"/>
                  </a:solidFill>
                  <a:latin typeface="Public Sans"/>
                </a:rPr>
                <a:t> </a:t>
              </a:r>
              <a:r>
                <a:rPr lang="en-US" sz="3199" dirty="0" err="1">
                  <a:solidFill>
                    <a:srgbClr val="FFFFFF"/>
                  </a:solidFill>
                  <a:latin typeface="Public Sans"/>
                </a:rPr>
                <a:t>el</a:t>
              </a:r>
              <a:r>
                <a:rPr lang="en-US" sz="3199" dirty="0">
                  <a:solidFill>
                    <a:srgbClr val="FFFFFF"/>
                  </a:solidFill>
                  <a:latin typeface="Public Sans"/>
                </a:rPr>
                <a:t> </a:t>
              </a:r>
              <a:r>
                <a:rPr lang="en-US" sz="3199" dirty="0" err="1">
                  <a:solidFill>
                    <a:srgbClr val="FFFFFF"/>
                  </a:solidFill>
                  <a:latin typeface="Public Sans"/>
                </a:rPr>
                <a:t>dopaje</a:t>
              </a:r>
              <a:r>
                <a:rPr lang="en-US" sz="3199" dirty="0">
                  <a:solidFill>
                    <a:srgbClr val="FFFFFF"/>
                  </a:solidFill>
                  <a:latin typeface="Public Sans"/>
                </a:rPr>
                <a:t> </a:t>
              </a:r>
              <a:r>
                <a:rPr lang="en-US" sz="3199" dirty="0" err="1">
                  <a:solidFill>
                    <a:srgbClr val="FFFFFF"/>
                  </a:solidFill>
                  <a:latin typeface="Public Sans"/>
                </a:rPr>
                <a:t>en</a:t>
              </a:r>
              <a:r>
                <a:rPr lang="en-US" sz="3199" dirty="0">
                  <a:solidFill>
                    <a:srgbClr val="FFFFFF"/>
                  </a:solidFill>
                  <a:latin typeface="Public Sans"/>
                </a:rPr>
                <a:t> </a:t>
              </a:r>
              <a:r>
                <a:rPr lang="en-US" sz="3199" dirty="0" err="1">
                  <a:solidFill>
                    <a:srgbClr val="FFFFFF"/>
                  </a:solidFill>
                  <a:latin typeface="Public Sans"/>
                </a:rPr>
                <a:t>el</a:t>
              </a:r>
              <a:r>
                <a:rPr lang="en-US" sz="3199" dirty="0">
                  <a:solidFill>
                    <a:srgbClr val="FFFFFF"/>
                  </a:solidFill>
                  <a:latin typeface="Public Sans"/>
                </a:rPr>
                <a:t> </a:t>
              </a:r>
              <a:r>
                <a:rPr lang="en-US" sz="3199" dirty="0" err="1">
                  <a:solidFill>
                    <a:srgbClr val="FFFFFF"/>
                  </a:solidFill>
                  <a:latin typeface="Public Sans"/>
                </a:rPr>
                <a:t>deporte</a:t>
              </a:r>
              <a:r>
                <a:rPr lang="en-US" sz="3199" dirty="0">
                  <a:solidFill>
                    <a:srgbClr val="FFFFFF"/>
                  </a:solidFill>
                  <a:latin typeface="Public Sans"/>
                </a:rPr>
                <a:t> es fundamental la </a:t>
              </a:r>
              <a:r>
                <a:rPr lang="en-US" sz="3199" dirty="0" err="1">
                  <a:solidFill>
                    <a:srgbClr val="FFFFFF"/>
                  </a:solidFill>
                  <a:latin typeface="Public Sans"/>
                </a:rPr>
                <a:t>herramienta</a:t>
              </a:r>
              <a:r>
                <a:rPr lang="en-US" sz="3199" dirty="0">
                  <a:solidFill>
                    <a:srgbClr val="FFFFFF"/>
                  </a:solidFill>
                  <a:latin typeface="Public Sans"/>
                </a:rPr>
                <a:t> </a:t>
              </a:r>
              <a:r>
                <a:rPr lang="en-US" sz="3199" dirty="0" err="1">
                  <a:solidFill>
                    <a:srgbClr val="FFFFFF"/>
                  </a:solidFill>
                  <a:latin typeface="Public Sans"/>
                </a:rPr>
                <a:t>educativa</a:t>
              </a:r>
              <a:r>
                <a:rPr lang="en-US" sz="3199" dirty="0">
                  <a:solidFill>
                    <a:srgbClr val="FFFFFF"/>
                  </a:solidFill>
                  <a:latin typeface="Public Sans"/>
                </a:rPr>
                <a:t> y </a:t>
              </a:r>
              <a:r>
                <a:rPr lang="en-US" sz="3199" dirty="0" err="1">
                  <a:solidFill>
                    <a:srgbClr val="FFFFFF"/>
                  </a:solidFill>
                  <a:latin typeface="Public Sans"/>
                </a:rPr>
                <a:t>adoptar</a:t>
              </a:r>
              <a:r>
                <a:rPr lang="en-US" sz="3199" dirty="0">
                  <a:solidFill>
                    <a:srgbClr val="FFFFFF"/>
                  </a:solidFill>
                  <a:latin typeface="Public Sans"/>
                </a:rPr>
                <a:t> un </a:t>
              </a:r>
              <a:r>
                <a:rPr lang="en-US" sz="3199" dirty="0" err="1">
                  <a:solidFill>
                    <a:srgbClr val="FFFFFF"/>
                  </a:solidFill>
                  <a:latin typeface="Public Sans"/>
                </a:rPr>
                <a:t>enfoque</a:t>
              </a:r>
              <a:r>
                <a:rPr lang="en-US" sz="3199" dirty="0">
                  <a:solidFill>
                    <a:srgbClr val="FFFFFF"/>
                  </a:solidFill>
                  <a:latin typeface="Public Sans"/>
                </a:rPr>
                <a:t> </a:t>
              </a:r>
              <a:r>
                <a:rPr lang="en-US" sz="3199" dirty="0" err="1">
                  <a:solidFill>
                    <a:srgbClr val="FFFFFF"/>
                  </a:solidFill>
                  <a:latin typeface="Public Sans"/>
                </a:rPr>
                <a:t>basado</a:t>
              </a:r>
              <a:r>
                <a:rPr lang="en-US" sz="3199" dirty="0">
                  <a:solidFill>
                    <a:srgbClr val="FFFFFF"/>
                  </a:solidFill>
                  <a:latin typeface="Public Sans"/>
                </a:rPr>
                <a:t> </a:t>
              </a:r>
              <a:r>
                <a:rPr lang="en-US" sz="3199" dirty="0" err="1">
                  <a:solidFill>
                    <a:srgbClr val="FFFFFF"/>
                  </a:solidFill>
                  <a:latin typeface="Public Sans"/>
                </a:rPr>
                <a:t>en</a:t>
              </a:r>
              <a:r>
                <a:rPr lang="en-US" sz="3199" dirty="0">
                  <a:solidFill>
                    <a:srgbClr val="FFFFFF"/>
                  </a:solidFill>
                  <a:latin typeface="Public Sans"/>
                </a:rPr>
                <a:t> </a:t>
              </a:r>
              <a:r>
                <a:rPr lang="en-US" sz="3199" dirty="0" err="1">
                  <a:solidFill>
                    <a:srgbClr val="FFFFFF"/>
                  </a:solidFill>
                  <a:latin typeface="Public Sans"/>
                </a:rPr>
                <a:t>el</a:t>
              </a:r>
              <a:r>
                <a:rPr lang="en-US" sz="3199" dirty="0">
                  <a:solidFill>
                    <a:srgbClr val="FFFFFF"/>
                  </a:solidFill>
                  <a:latin typeface="Public Sans"/>
                </a:rPr>
                <a:t> </a:t>
              </a:r>
              <a:r>
                <a:rPr lang="en-US" sz="3199" dirty="0" err="1">
                  <a:solidFill>
                    <a:srgbClr val="FFFFFF"/>
                  </a:solidFill>
                  <a:latin typeface="Public Sans"/>
                </a:rPr>
                <a:t>apoyo</a:t>
              </a:r>
              <a:r>
                <a:rPr lang="en-US" sz="3199" dirty="0">
                  <a:solidFill>
                    <a:srgbClr val="FFFFFF"/>
                  </a:solidFill>
                  <a:latin typeface="Public Sans"/>
                </a:rPr>
                <a:t> y la </a:t>
              </a:r>
              <a:r>
                <a:rPr lang="en-US" sz="3199" dirty="0" err="1">
                  <a:solidFill>
                    <a:srgbClr val="FFFFFF"/>
                  </a:solidFill>
                  <a:latin typeface="Public Sans"/>
                </a:rPr>
                <a:t>prevención</a:t>
              </a:r>
              <a:r>
                <a:rPr lang="en-US" sz="3199" dirty="0">
                  <a:solidFill>
                    <a:srgbClr val="FFFFFF"/>
                  </a:solidFill>
                  <a:latin typeface="Public Sans"/>
                </a:rPr>
                <a:t> </a:t>
              </a:r>
            </a:p>
            <a:p>
              <a:pPr algn="ctr">
                <a:lnSpc>
                  <a:spcPts val="3000"/>
                </a:lnSpc>
              </a:pPr>
              <a:endParaRPr lang="en-US" sz="3199" dirty="0">
                <a:solidFill>
                  <a:srgbClr val="FFFFFF"/>
                </a:solidFill>
                <a:latin typeface="Public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1377058"/>
            <a:chOff x="0" y="0"/>
            <a:chExt cx="4883373" cy="362682"/>
          </a:xfrm>
        </p:grpSpPr>
        <p:sp>
          <p:nvSpPr>
            <p:cNvPr id="3" name="Freeform 3"/>
            <p:cNvSpPr/>
            <p:nvPr/>
          </p:nvSpPr>
          <p:spPr>
            <a:xfrm>
              <a:off x="0" y="0"/>
              <a:ext cx="4883373" cy="362682"/>
            </a:xfrm>
            <a:custGeom>
              <a:avLst/>
              <a:gdLst/>
              <a:ahLst/>
              <a:cxnLst/>
              <a:rect l="l" t="t" r="r" b="b"/>
              <a:pathLst>
                <a:path w="4883373" h="362682">
                  <a:moveTo>
                    <a:pt x="0" y="0"/>
                  </a:moveTo>
                  <a:lnTo>
                    <a:pt x="4883373" y="0"/>
                  </a:lnTo>
                  <a:lnTo>
                    <a:pt x="4883373" y="362682"/>
                  </a:lnTo>
                  <a:lnTo>
                    <a:pt x="0" y="362682"/>
                  </a:lnTo>
                  <a:close/>
                </a:path>
              </a:pathLst>
            </a:custGeom>
            <a:solidFill>
              <a:srgbClr val="0088AF"/>
            </a:solidFill>
          </p:spPr>
          <p:txBody>
            <a:bodyPr/>
            <a:lstStyle/>
            <a:p>
              <a:endParaRPr lang="en-GB"/>
            </a:p>
          </p:txBody>
        </p:sp>
        <p:sp>
          <p:nvSpPr>
            <p:cNvPr id="4" name="TextBox 4"/>
            <p:cNvSpPr txBox="1"/>
            <p:nvPr/>
          </p:nvSpPr>
          <p:spPr>
            <a:xfrm>
              <a:off x="0" y="-76200"/>
              <a:ext cx="4883373" cy="438882"/>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flipH="1">
            <a:off x="676420" y="45823"/>
            <a:ext cx="3118287" cy="2264656"/>
          </a:xfrm>
          <a:custGeom>
            <a:avLst/>
            <a:gdLst/>
            <a:ahLst/>
            <a:cxnLst/>
            <a:rect l="l" t="t" r="r" b="b"/>
            <a:pathLst>
              <a:path w="3118287" h="2264656">
                <a:moveTo>
                  <a:pt x="3118286" y="0"/>
                </a:moveTo>
                <a:lnTo>
                  <a:pt x="0" y="0"/>
                </a:lnTo>
                <a:lnTo>
                  <a:pt x="0" y="2264656"/>
                </a:lnTo>
                <a:lnTo>
                  <a:pt x="3118286" y="2264656"/>
                </a:lnTo>
                <a:lnTo>
                  <a:pt x="31182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327876" y="3937395"/>
            <a:ext cx="16138259" cy="4420870"/>
          </a:xfrm>
          <a:prstGeom prst="rect">
            <a:avLst/>
          </a:prstGeom>
        </p:spPr>
        <p:txBody>
          <a:bodyPr lIns="0" tIns="0" rIns="0" bIns="0" rtlCol="0" anchor="t">
            <a:spAutoFit/>
          </a:bodyPr>
          <a:lstStyle/>
          <a:p>
            <a:pPr marL="593727" lvl="1" indent="-296864" algn="just">
              <a:lnSpc>
                <a:spcPts val="3850"/>
              </a:lnSpc>
              <a:buFont typeface="Arial"/>
              <a:buChar char="•"/>
            </a:pPr>
            <a:r>
              <a:rPr lang="en-US" sz="2750" dirty="0" err="1">
                <a:solidFill>
                  <a:srgbClr val="000000"/>
                </a:solidFill>
                <a:latin typeface="Montserrat 2"/>
              </a:rPr>
              <a:t>Evitar</a:t>
            </a:r>
            <a:r>
              <a:rPr lang="en-US" sz="2750" dirty="0">
                <a:solidFill>
                  <a:srgbClr val="000000"/>
                </a:solidFill>
                <a:latin typeface="Montserrat 2"/>
              </a:rPr>
              <a:t> </a:t>
            </a:r>
            <a:r>
              <a:rPr lang="en-US" sz="2750" dirty="0" err="1">
                <a:solidFill>
                  <a:srgbClr val="000000"/>
                </a:solidFill>
                <a:latin typeface="Montserrat 2"/>
              </a:rPr>
              <a:t>una</a:t>
            </a:r>
            <a:r>
              <a:rPr lang="en-US" sz="2750" dirty="0">
                <a:solidFill>
                  <a:srgbClr val="000000"/>
                </a:solidFill>
                <a:latin typeface="Montserrat 2"/>
              </a:rPr>
              <a:t> </a:t>
            </a:r>
            <a:r>
              <a:rPr lang="en-US" sz="2750" dirty="0" err="1">
                <a:solidFill>
                  <a:srgbClr val="000000"/>
                </a:solidFill>
                <a:latin typeface="Montserrat 2"/>
              </a:rPr>
              <a:t>mera</a:t>
            </a:r>
            <a:r>
              <a:rPr lang="en-US" sz="2750" dirty="0">
                <a:solidFill>
                  <a:srgbClr val="000000"/>
                </a:solidFill>
                <a:latin typeface="Montserrat 2"/>
              </a:rPr>
              <a:t> </a:t>
            </a:r>
            <a:r>
              <a:rPr lang="en-US" sz="2750" dirty="0" err="1">
                <a:solidFill>
                  <a:srgbClr val="000000"/>
                </a:solidFill>
                <a:latin typeface="Montserrat 2"/>
              </a:rPr>
              <a:t>transmisión</a:t>
            </a:r>
            <a:r>
              <a:rPr lang="en-US" sz="2750" dirty="0">
                <a:solidFill>
                  <a:srgbClr val="000000"/>
                </a:solidFill>
                <a:latin typeface="Montserrat 2"/>
              </a:rPr>
              <a:t> </a:t>
            </a:r>
            <a:r>
              <a:rPr lang="en-US" sz="2750" dirty="0" err="1">
                <a:solidFill>
                  <a:srgbClr val="000000"/>
                </a:solidFill>
                <a:latin typeface="Montserrat 2"/>
              </a:rPr>
              <a:t>pasiva</a:t>
            </a:r>
            <a:r>
              <a:rPr lang="en-US" sz="2750" dirty="0">
                <a:solidFill>
                  <a:srgbClr val="000000"/>
                </a:solidFill>
                <a:latin typeface="Montserrat 2"/>
              </a:rPr>
              <a:t> de la </a:t>
            </a:r>
            <a:r>
              <a:rPr lang="en-US" sz="2750" dirty="0" err="1">
                <a:solidFill>
                  <a:srgbClr val="000000"/>
                </a:solidFill>
                <a:latin typeface="Montserrat 2"/>
              </a:rPr>
              <a:t>información</a:t>
            </a:r>
            <a:r>
              <a:rPr lang="en-US" sz="2750" dirty="0">
                <a:solidFill>
                  <a:srgbClr val="000000"/>
                </a:solidFill>
                <a:latin typeface="Montserrat 2"/>
              </a:rPr>
              <a:t> </a:t>
            </a:r>
            <a:r>
              <a:rPr lang="en-US" sz="2750" dirty="0" err="1">
                <a:solidFill>
                  <a:srgbClr val="000000"/>
                </a:solidFill>
                <a:latin typeface="Montserrat 2"/>
              </a:rPr>
              <a:t>en</a:t>
            </a:r>
            <a:r>
              <a:rPr lang="en-US" sz="2750" dirty="0">
                <a:solidFill>
                  <a:srgbClr val="000000"/>
                </a:solidFill>
                <a:latin typeface="Montserrat 2"/>
              </a:rPr>
              <a:t> </a:t>
            </a:r>
            <a:r>
              <a:rPr lang="en-US" sz="2750" dirty="0" err="1">
                <a:solidFill>
                  <a:srgbClr val="000000"/>
                </a:solidFill>
                <a:latin typeface="Montserrat 2"/>
              </a:rPr>
              <a:t>materia</a:t>
            </a:r>
            <a:r>
              <a:rPr lang="en-US" sz="2750" dirty="0">
                <a:solidFill>
                  <a:srgbClr val="000000"/>
                </a:solidFill>
                <a:latin typeface="Montserrat 2"/>
              </a:rPr>
              <a:t> </a:t>
            </a:r>
            <a:r>
              <a:rPr lang="en-US" sz="2750" dirty="0" err="1">
                <a:solidFill>
                  <a:srgbClr val="000000"/>
                </a:solidFill>
                <a:latin typeface="Montserrat 2"/>
              </a:rPr>
              <a:t>antidopaje</a:t>
            </a:r>
            <a:r>
              <a:rPr lang="en-US" sz="2750" dirty="0">
                <a:solidFill>
                  <a:srgbClr val="000000"/>
                </a:solidFill>
                <a:latin typeface="Montserrat 2"/>
              </a:rPr>
              <a:t>.</a:t>
            </a:r>
          </a:p>
          <a:p>
            <a:pPr marL="593727" lvl="1" indent="-296864" algn="just">
              <a:lnSpc>
                <a:spcPts val="3850"/>
              </a:lnSpc>
              <a:buFont typeface="Arial"/>
              <a:buChar char="•"/>
            </a:pPr>
            <a:r>
              <a:rPr lang="en-US" sz="2750" dirty="0" err="1">
                <a:solidFill>
                  <a:srgbClr val="000000"/>
                </a:solidFill>
                <a:latin typeface="Montserrat 2"/>
              </a:rPr>
              <a:t>Desarrollar</a:t>
            </a:r>
            <a:r>
              <a:rPr lang="en-US" sz="2750" dirty="0">
                <a:solidFill>
                  <a:srgbClr val="000000"/>
                </a:solidFill>
                <a:latin typeface="Montserrat 2"/>
              </a:rPr>
              <a:t> </a:t>
            </a:r>
            <a:r>
              <a:rPr lang="en-US" sz="2750" dirty="0" err="1">
                <a:solidFill>
                  <a:srgbClr val="000000"/>
                </a:solidFill>
                <a:latin typeface="Montserrat 2"/>
              </a:rPr>
              <a:t>itinerarios</a:t>
            </a:r>
            <a:r>
              <a:rPr lang="en-US" sz="2750" dirty="0">
                <a:solidFill>
                  <a:srgbClr val="000000"/>
                </a:solidFill>
                <a:latin typeface="Montserrat 2"/>
              </a:rPr>
              <a:t> </a:t>
            </a:r>
            <a:r>
              <a:rPr lang="en-US" sz="2750" dirty="0" err="1">
                <a:solidFill>
                  <a:srgbClr val="000000"/>
                </a:solidFill>
                <a:latin typeface="Montserrat 2"/>
              </a:rPr>
              <a:t>educativos</a:t>
            </a:r>
            <a:r>
              <a:rPr lang="en-US" sz="2750" dirty="0">
                <a:solidFill>
                  <a:srgbClr val="000000"/>
                </a:solidFill>
                <a:latin typeface="Montserrat 2"/>
              </a:rPr>
              <a:t> a lo largo de la </a:t>
            </a:r>
            <a:r>
              <a:rPr lang="en-US" sz="2750" dirty="0" err="1">
                <a:solidFill>
                  <a:srgbClr val="000000"/>
                </a:solidFill>
                <a:latin typeface="Montserrat 2"/>
              </a:rPr>
              <a:t>carrera</a:t>
            </a:r>
            <a:r>
              <a:rPr lang="en-US" sz="2750" dirty="0">
                <a:solidFill>
                  <a:srgbClr val="000000"/>
                </a:solidFill>
                <a:latin typeface="Montserrat 2"/>
              </a:rPr>
              <a:t> del </a:t>
            </a:r>
            <a:r>
              <a:rPr lang="en-US" sz="2750" dirty="0" err="1">
                <a:solidFill>
                  <a:srgbClr val="000000"/>
                </a:solidFill>
                <a:latin typeface="Montserrat 2"/>
              </a:rPr>
              <a:t>deportista</a:t>
            </a:r>
            <a:r>
              <a:rPr lang="en-US" sz="2750" dirty="0">
                <a:solidFill>
                  <a:srgbClr val="000000"/>
                </a:solidFill>
                <a:latin typeface="Montserrat 2"/>
              </a:rPr>
              <a:t> </a:t>
            </a:r>
            <a:r>
              <a:rPr lang="en-US" sz="2750" dirty="0" err="1">
                <a:solidFill>
                  <a:srgbClr val="000000"/>
                </a:solidFill>
                <a:latin typeface="Montserrat 2"/>
              </a:rPr>
              <a:t>federado</a:t>
            </a:r>
            <a:r>
              <a:rPr lang="en-US" sz="2750" dirty="0">
                <a:solidFill>
                  <a:srgbClr val="000000"/>
                </a:solidFill>
                <a:latin typeface="Montserrat 2"/>
              </a:rPr>
              <a:t> y </a:t>
            </a:r>
            <a:r>
              <a:rPr lang="en-US" sz="2750" dirty="0" err="1">
                <a:solidFill>
                  <a:srgbClr val="000000"/>
                </a:solidFill>
                <a:latin typeface="Montserrat 2"/>
              </a:rPr>
              <a:t>adaptar</a:t>
            </a:r>
            <a:r>
              <a:rPr lang="en-US" sz="2750" dirty="0">
                <a:solidFill>
                  <a:srgbClr val="000000"/>
                </a:solidFill>
                <a:latin typeface="Montserrat 2"/>
              </a:rPr>
              <a:t> </a:t>
            </a:r>
            <a:r>
              <a:rPr lang="en-US" sz="2750" dirty="0" err="1">
                <a:solidFill>
                  <a:srgbClr val="000000"/>
                </a:solidFill>
                <a:latin typeface="Montserrat 2"/>
              </a:rPr>
              <a:t>estos</a:t>
            </a:r>
            <a:r>
              <a:rPr lang="en-US" sz="2750" dirty="0">
                <a:solidFill>
                  <a:srgbClr val="000000"/>
                </a:solidFill>
                <a:latin typeface="Montserrat 2"/>
              </a:rPr>
              <a:t> </a:t>
            </a:r>
            <a:r>
              <a:rPr lang="en-US" sz="2750" dirty="0" err="1">
                <a:solidFill>
                  <a:srgbClr val="000000"/>
                </a:solidFill>
                <a:latin typeface="Montserrat 2"/>
              </a:rPr>
              <a:t>programas</a:t>
            </a:r>
            <a:r>
              <a:rPr lang="en-US" sz="2750" dirty="0">
                <a:solidFill>
                  <a:srgbClr val="000000"/>
                </a:solidFill>
                <a:latin typeface="Montserrat 2"/>
              </a:rPr>
              <a:t> </a:t>
            </a:r>
            <a:r>
              <a:rPr lang="en-US" sz="2750" dirty="0" err="1">
                <a:solidFill>
                  <a:srgbClr val="000000"/>
                </a:solidFill>
                <a:latin typeface="Montserrat 2"/>
              </a:rPr>
              <a:t>educativos</a:t>
            </a:r>
            <a:r>
              <a:rPr lang="en-US" sz="2750" dirty="0">
                <a:solidFill>
                  <a:srgbClr val="000000"/>
                </a:solidFill>
                <a:latin typeface="Montserrat 2"/>
              </a:rPr>
              <a:t> a </a:t>
            </a:r>
            <a:r>
              <a:rPr lang="en-US" sz="2750" dirty="0" err="1">
                <a:solidFill>
                  <a:srgbClr val="000000"/>
                </a:solidFill>
                <a:latin typeface="Montserrat 2"/>
              </a:rPr>
              <a:t>su</a:t>
            </a:r>
            <a:r>
              <a:rPr lang="en-US" sz="2750" dirty="0">
                <a:solidFill>
                  <a:srgbClr val="000000"/>
                </a:solidFill>
                <a:latin typeface="Montserrat 2"/>
              </a:rPr>
              <a:t> </a:t>
            </a:r>
            <a:r>
              <a:rPr lang="en-US" sz="2750" dirty="0" err="1">
                <a:solidFill>
                  <a:srgbClr val="000000"/>
                </a:solidFill>
                <a:latin typeface="Montserrat 2"/>
              </a:rPr>
              <a:t>edad</a:t>
            </a:r>
            <a:r>
              <a:rPr lang="en-US" sz="2750" dirty="0">
                <a:solidFill>
                  <a:srgbClr val="000000"/>
                </a:solidFill>
                <a:latin typeface="Montserrat 2"/>
              </a:rPr>
              <a:t> y </a:t>
            </a:r>
            <a:r>
              <a:rPr lang="en-US" sz="2750" dirty="0" err="1">
                <a:solidFill>
                  <a:srgbClr val="000000"/>
                </a:solidFill>
                <a:latin typeface="Montserrat 2"/>
              </a:rPr>
              <a:t>deporte</a:t>
            </a:r>
            <a:r>
              <a:rPr lang="en-US" sz="2750" dirty="0">
                <a:solidFill>
                  <a:srgbClr val="000000"/>
                </a:solidFill>
                <a:latin typeface="Montserrat 2"/>
              </a:rPr>
              <a:t>. A </a:t>
            </a:r>
            <a:r>
              <a:rPr lang="en-US" sz="2750" dirty="0" err="1">
                <a:solidFill>
                  <a:srgbClr val="000000"/>
                </a:solidFill>
                <a:latin typeface="Montserrat 2"/>
              </a:rPr>
              <a:t>edades</a:t>
            </a:r>
            <a:r>
              <a:rPr lang="en-US" sz="2750" dirty="0">
                <a:solidFill>
                  <a:srgbClr val="000000"/>
                </a:solidFill>
                <a:latin typeface="Montserrat 2"/>
              </a:rPr>
              <a:t> </a:t>
            </a:r>
            <a:r>
              <a:rPr lang="en-US" sz="2750" dirty="0" err="1">
                <a:solidFill>
                  <a:srgbClr val="000000"/>
                </a:solidFill>
                <a:latin typeface="Montserrat 2"/>
              </a:rPr>
              <a:t>tempranas</a:t>
            </a:r>
            <a:r>
              <a:rPr lang="en-US" sz="2750" dirty="0">
                <a:solidFill>
                  <a:srgbClr val="000000"/>
                </a:solidFill>
                <a:latin typeface="Montserrat 2"/>
              </a:rPr>
              <a:t>, </a:t>
            </a:r>
            <a:r>
              <a:rPr lang="en-US" sz="2750" dirty="0" err="1">
                <a:solidFill>
                  <a:srgbClr val="000000"/>
                </a:solidFill>
                <a:latin typeface="Montserrat 2"/>
              </a:rPr>
              <a:t>los</a:t>
            </a:r>
            <a:r>
              <a:rPr lang="en-US" sz="2750" dirty="0">
                <a:solidFill>
                  <a:srgbClr val="000000"/>
                </a:solidFill>
                <a:latin typeface="Montserrat 2"/>
              </a:rPr>
              <a:t> </a:t>
            </a:r>
            <a:r>
              <a:rPr lang="en-US" sz="2750" dirty="0" err="1">
                <a:solidFill>
                  <a:srgbClr val="000000"/>
                </a:solidFill>
                <a:latin typeface="Montserrat 2"/>
              </a:rPr>
              <a:t>deportistas</a:t>
            </a:r>
            <a:r>
              <a:rPr lang="en-US" sz="2750" dirty="0">
                <a:solidFill>
                  <a:srgbClr val="000000"/>
                </a:solidFill>
                <a:latin typeface="Montserrat 2"/>
              </a:rPr>
              <a:t> </a:t>
            </a:r>
            <a:r>
              <a:rPr lang="en-US" sz="2750" dirty="0" err="1">
                <a:solidFill>
                  <a:srgbClr val="000000"/>
                </a:solidFill>
                <a:latin typeface="Montserrat 2"/>
              </a:rPr>
              <a:t>deben</a:t>
            </a:r>
            <a:r>
              <a:rPr lang="en-US" sz="2750" dirty="0">
                <a:solidFill>
                  <a:srgbClr val="000000"/>
                </a:solidFill>
                <a:latin typeface="Montserrat 2"/>
              </a:rPr>
              <a:t> </a:t>
            </a:r>
            <a:r>
              <a:rPr lang="en-US" sz="2750" dirty="0" err="1">
                <a:solidFill>
                  <a:srgbClr val="000000"/>
                </a:solidFill>
                <a:latin typeface="Montserrat 2"/>
              </a:rPr>
              <a:t>formarse</a:t>
            </a:r>
            <a:r>
              <a:rPr lang="en-US" sz="2750" dirty="0">
                <a:solidFill>
                  <a:srgbClr val="000000"/>
                </a:solidFill>
                <a:latin typeface="Montserrat 2"/>
              </a:rPr>
              <a:t> </a:t>
            </a:r>
            <a:r>
              <a:rPr lang="en-US" sz="2750" dirty="0" err="1">
                <a:solidFill>
                  <a:srgbClr val="000000"/>
                </a:solidFill>
                <a:latin typeface="Montserrat 2"/>
              </a:rPr>
              <a:t>en</a:t>
            </a:r>
            <a:r>
              <a:rPr lang="en-US" sz="2750" dirty="0">
                <a:solidFill>
                  <a:srgbClr val="000000"/>
                </a:solidFill>
                <a:latin typeface="Montserrat 2"/>
              </a:rPr>
              <a:t> </a:t>
            </a:r>
            <a:r>
              <a:rPr lang="en-US" sz="2750" dirty="0" err="1">
                <a:solidFill>
                  <a:srgbClr val="000000"/>
                </a:solidFill>
                <a:latin typeface="Montserrat 2"/>
              </a:rPr>
              <a:t>antidopaje</a:t>
            </a:r>
            <a:r>
              <a:rPr lang="en-US" sz="2750" dirty="0">
                <a:solidFill>
                  <a:srgbClr val="000000"/>
                </a:solidFill>
                <a:latin typeface="Montserrat 2"/>
              </a:rPr>
              <a:t> a </a:t>
            </a:r>
            <a:r>
              <a:rPr lang="en-US" sz="2750" dirty="0" err="1">
                <a:solidFill>
                  <a:srgbClr val="000000"/>
                </a:solidFill>
                <a:latin typeface="Montserrat 2"/>
              </a:rPr>
              <a:t>través</a:t>
            </a:r>
            <a:r>
              <a:rPr lang="en-US" sz="2750" dirty="0">
                <a:solidFill>
                  <a:srgbClr val="000000"/>
                </a:solidFill>
                <a:latin typeface="Montserrat 2"/>
              </a:rPr>
              <a:t> de </a:t>
            </a:r>
            <a:r>
              <a:rPr lang="en-US" sz="2750" dirty="0" err="1">
                <a:solidFill>
                  <a:srgbClr val="000000"/>
                </a:solidFill>
                <a:latin typeface="Montserrat 2"/>
              </a:rPr>
              <a:t>programas</a:t>
            </a:r>
            <a:r>
              <a:rPr lang="en-US" sz="2750" dirty="0">
                <a:solidFill>
                  <a:srgbClr val="000000"/>
                </a:solidFill>
                <a:latin typeface="Montserrat 2"/>
              </a:rPr>
              <a:t> de </a:t>
            </a:r>
            <a:r>
              <a:rPr lang="en-US" sz="2750" dirty="0" err="1">
                <a:solidFill>
                  <a:srgbClr val="000000"/>
                </a:solidFill>
                <a:latin typeface="Montserrat 2"/>
              </a:rPr>
              <a:t>intervención</a:t>
            </a:r>
            <a:r>
              <a:rPr lang="en-US" sz="2750" dirty="0">
                <a:solidFill>
                  <a:srgbClr val="000000"/>
                </a:solidFill>
                <a:latin typeface="Montserrat 2"/>
              </a:rPr>
              <a:t> que </a:t>
            </a:r>
            <a:r>
              <a:rPr lang="en-US" sz="2750" dirty="0" err="1">
                <a:solidFill>
                  <a:srgbClr val="000000"/>
                </a:solidFill>
                <a:latin typeface="Montserrat 2"/>
              </a:rPr>
              <a:t>fomenten</a:t>
            </a:r>
            <a:r>
              <a:rPr lang="en-US" sz="2750" dirty="0">
                <a:solidFill>
                  <a:srgbClr val="000000"/>
                </a:solidFill>
                <a:latin typeface="Montserrat 2"/>
              </a:rPr>
              <a:t> </a:t>
            </a:r>
            <a:r>
              <a:rPr lang="en-US" sz="2750" dirty="0" err="1">
                <a:solidFill>
                  <a:srgbClr val="000000"/>
                </a:solidFill>
                <a:latin typeface="Montserrat 2"/>
              </a:rPr>
              <a:t>su</a:t>
            </a:r>
            <a:r>
              <a:rPr lang="en-US" sz="2750" dirty="0">
                <a:solidFill>
                  <a:srgbClr val="000000"/>
                </a:solidFill>
                <a:latin typeface="Montserrat 2"/>
              </a:rPr>
              <a:t> </a:t>
            </a:r>
            <a:r>
              <a:rPr lang="en-US" sz="2750" dirty="0" err="1">
                <a:solidFill>
                  <a:srgbClr val="000000"/>
                </a:solidFill>
                <a:latin typeface="Montserrat 2"/>
              </a:rPr>
              <a:t>desarrollo</a:t>
            </a:r>
            <a:r>
              <a:rPr lang="en-US" sz="2750" dirty="0">
                <a:solidFill>
                  <a:srgbClr val="000000"/>
                </a:solidFill>
                <a:latin typeface="Montserrat 2"/>
              </a:rPr>
              <a:t> </a:t>
            </a:r>
            <a:r>
              <a:rPr lang="en-US" sz="2750" dirty="0" err="1">
                <a:solidFill>
                  <a:srgbClr val="000000"/>
                </a:solidFill>
                <a:latin typeface="Montserrat 2"/>
              </a:rPr>
              <a:t>en</a:t>
            </a:r>
            <a:r>
              <a:rPr lang="en-US" sz="2750" dirty="0">
                <a:solidFill>
                  <a:srgbClr val="000000"/>
                </a:solidFill>
                <a:latin typeface="Montserrat 2"/>
              </a:rPr>
              <a:t> la </a:t>
            </a:r>
            <a:r>
              <a:rPr lang="en-US" sz="2750" dirty="0" err="1">
                <a:solidFill>
                  <a:srgbClr val="000000"/>
                </a:solidFill>
                <a:latin typeface="Montserrat 2"/>
              </a:rPr>
              <a:t>toma</a:t>
            </a:r>
            <a:r>
              <a:rPr lang="en-US" sz="2750" dirty="0">
                <a:solidFill>
                  <a:srgbClr val="000000"/>
                </a:solidFill>
                <a:latin typeface="Montserrat 2"/>
              </a:rPr>
              <a:t> de </a:t>
            </a:r>
            <a:r>
              <a:rPr lang="en-US" sz="2750" dirty="0" err="1">
                <a:solidFill>
                  <a:srgbClr val="000000"/>
                </a:solidFill>
                <a:latin typeface="Montserrat 2"/>
              </a:rPr>
              <a:t>decisiones</a:t>
            </a:r>
            <a:r>
              <a:rPr lang="en-US" sz="2750" dirty="0">
                <a:solidFill>
                  <a:srgbClr val="000000"/>
                </a:solidFill>
                <a:latin typeface="Montserrat 2"/>
              </a:rPr>
              <a:t> </a:t>
            </a:r>
            <a:r>
              <a:rPr lang="en-US" sz="2750" dirty="0" err="1">
                <a:solidFill>
                  <a:srgbClr val="000000"/>
                </a:solidFill>
                <a:latin typeface="Montserrat 2"/>
              </a:rPr>
              <a:t>morales</a:t>
            </a:r>
            <a:r>
              <a:rPr lang="en-US" sz="2750" dirty="0">
                <a:solidFill>
                  <a:srgbClr val="000000"/>
                </a:solidFill>
                <a:latin typeface="Montserrat 2"/>
              </a:rPr>
              <a:t> y la </a:t>
            </a:r>
            <a:r>
              <a:rPr lang="en-US" sz="2750" dirty="0" err="1">
                <a:solidFill>
                  <a:srgbClr val="000000"/>
                </a:solidFill>
                <a:latin typeface="Montserrat 2"/>
              </a:rPr>
              <a:t>adquisición</a:t>
            </a:r>
            <a:r>
              <a:rPr lang="en-US" sz="2750" dirty="0">
                <a:solidFill>
                  <a:srgbClr val="000000"/>
                </a:solidFill>
                <a:latin typeface="Montserrat 2"/>
              </a:rPr>
              <a:t> de </a:t>
            </a:r>
            <a:r>
              <a:rPr lang="en-US" sz="2750" dirty="0" err="1">
                <a:solidFill>
                  <a:srgbClr val="000000"/>
                </a:solidFill>
                <a:latin typeface="Montserrat 2"/>
              </a:rPr>
              <a:t>una</a:t>
            </a:r>
            <a:r>
              <a:rPr lang="en-US" sz="2750" dirty="0">
                <a:solidFill>
                  <a:srgbClr val="000000"/>
                </a:solidFill>
                <a:latin typeface="Montserrat 2"/>
              </a:rPr>
              <a:t> </a:t>
            </a:r>
            <a:r>
              <a:rPr lang="en-US" sz="2750" dirty="0" err="1">
                <a:solidFill>
                  <a:srgbClr val="000000"/>
                </a:solidFill>
                <a:latin typeface="Montserrat 2"/>
              </a:rPr>
              <a:t>mentalidad</a:t>
            </a:r>
            <a:r>
              <a:rPr lang="en-US" sz="2750" dirty="0">
                <a:solidFill>
                  <a:srgbClr val="000000"/>
                </a:solidFill>
                <a:latin typeface="Montserrat 2"/>
              </a:rPr>
              <a:t> </a:t>
            </a:r>
            <a:r>
              <a:rPr lang="en-US" sz="2750" dirty="0" err="1">
                <a:solidFill>
                  <a:srgbClr val="000000"/>
                </a:solidFill>
                <a:latin typeface="Montserrat 2"/>
              </a:rPr>
              <a:t>basada</a:t>
            </a:r>
            <a:r>
              <a:rPr lang="en-US" sz="2750" dirty="0">
                <a:solidFill>
                  <a:srgbClr val="000000"/>
                </a:solidFill>
                <a:latin typeface="Montserrat 2"/>
              </a:rPr>
              <a:t> </a:t>
            </a:r>
            <a:r>
              <a:rPr lang="en-US" sz="2750" dirty="0" err="1">
                <a:solidFill>
                  <a:srgbClr val="000000"/>
                </a:solidFill>
                <a:latin typeface="Montserrat 2"/>
              </a:rPr>
              <a:t>en</a:t>
            </a:r>
            <a:r>
              <a:rPr lang="en-US" sz="2750" dirty="0">
                <a:solidFill>
                  <a:srgbClr val="000000"/>
                </a:solidFill>
                <a:latin typeface="Montserrat 2"/>
              </a:rPr>
              <a:t> </a:t>
            </a:r>
            <a:r>
              <a:rPr lang="en-US" sz="2750" dirty="0" err="1">
                <a:solidFill>
                  <a:srgbClr val="000000"/>
                </a:solidFill>
                <a:latin typeface="Montserrat 2"/>
              </a:rPr>
              <a:t>valores</a:t>
            </a:r>
            <a:r>
              <a:rPr lang="en-US" sz="2750" dirty="0">
                <a:solidFill>
                  <a:srgbClr val="000000"/>
                </a:solidFill>
                <a:latin typeface="Montserrat 2"/>
              </a:rPr>
              <a:t>.</a:t>
            </a:r>
          </a:p>
          <a:p>
            <a:pPr algn="just">
              <a:lnSpc>
                <a:spcPts val="3850"/>
              </a:lnSpc>
            </a:pPr>
            <a:endParaRPr lang="en-US" sz="2750" dirty="0">
              <a:solidFill>
                <a:srgbClr val="000000"/>
              </a:solidFill>
              <a:latin typeface="Montserrat 2"/>
            </a:endParaRPr>
          </a:p>
          <a:p>
            <a:pPr algn="just">
              <a:lnSpc>
                <a:spcPts val="3850"/>
              </a:lnSpc>
            </a:pPr>
            <a:endParaRPr lang="en-US" sz="2750" dirty="0">
              <a:solidFill>
                <a:srgbClr val="000000"/>
              </a:solidFill>
              <a:latin typeface="Montserrat 2"/>
            </a:endParaRPr>
          </a:p>
          <a:p>
            <a:pPr>
              <a:lnSpc>
                <a:spcPts val="4409"/>
              </a:lnSpc>
            </a:pPr>
            <a:endParaRPr lang="en-US" sz="2750" dirty="0">
              <a:solidFill>
                <a:srgbClr val="000000"/>
              </a:solidFill>
              <a:latin typeface="Montserrat 2"/>
            </a:endParaRPr>
          </a:p>
        </p:txBody>
      </p:sp>
      <p:sp>
        <p:nvSpPr>
          <p:cNvPr id="9" name="TextBox 9"/>
          <p:cNvSpPr txBox="1"/>
          <p:nvPr/>
        </p:nvSpPr>
        <p:spPr>
          <a:xfrm>
            <a:off x="2235563" y="130347"/>
            <a:ext cx="14745735" cy="1024892"/>
          </a:xfrm>
          <a:prstGeom prst="rect">
            <a:avLst/>
          </a:prstGeom>
        </p:spPr>
        <p:txBody>
          <a:bodyPr lIns="0" tIns="0" rIns="0" bIns="0" rtlCol="0" anchor="t">
            <a:spAutoFit/>
          </a:bodyPr>
          <a:lstStyle/>
          <a:p>
            <a:pPr algn="ctr">
              <a:lnSpc>
                <a:spcPts val="7559"/>
              </a:lnSpc>
            </a:pPr>
            <a:r>
              <a:rPr lang="en-US" sz="5399">
                <a:solidFill>
                  <a:srgbClr val="FFFFFF"/>
                </a:solidFill>
                <a:latin typeface="Avenir"/>
              </a:rPr>
              <a:t>CONCLUSIONES. </a:t>
            </a:r>
          </a:p>
        </p:txBody>
      </p:sp>
      <p:sp>
        <p:nvSpPr>
          <p:cNvPr id="10" name="TextBox 10"/>
          <p:cNvSpPr txBox="1"/>
          <p:nvPr/>
        </p:nvSpPr>
        <p:spPr>
          <a:xfrm>
            <a:off x="2038075" y="2182678"/>
            <a:ext cx="16138259" cy="1613070"/>
          </a:xfrm>
          <a:prstGeom prst="rect">
            <a:avLst/>
          </a:prstGeom>
        </p:spPr>
        <p:txBody>
          <a:bodyPr lIns="0" tIns="0" rIns="0" bIns="0" rtlCol="0" anchor="t">
            <a:spAutoFit/>
          </a:bodyPr>
          <a:lstStyle/>
          <a:p>
            <a:pPr algn="just">
              <a:lnSpc>
                <a:spcPts val="4270"/>
              </a:lnSpc>
            </a:pPr>
            <a:r>
              <a:rPr lang="en-US" sz="3050" dirty="0">
                <a:solidFill>
                  <a:srgbClr val="000000"/>
                </a:solidFill>
                <a:latin typeface="Montserrat 2 Bold"/>
              </a:rPr>
              <a:t>Para </a:t>
            </a:r>
            <a:r>
              <a:rPr lang="en-US" sz="3050" dirty="0" err="1">
                <a:solidFill>
                  <a:srgbClr val="000000"/>
                </a:solidFill>
                <a:latin typeface="Montserrat 2 Bold"/>
              </a:rPr>
              <a:t>lograr</a:t>
            </a:r>
            <a:r>
              <a:rPr lang="en-US" sz="3050" dirty="0">
                <a:solidFill>
                  <a:srgbClr val="000000"/>
                </a:solidFill>
                <a:latin typeface="Montserrat 2 Bold"/>
              </a:rPr>
              <a:t> </a:t>
            </a:r>
            <a:r>
              <a:rPr lang="en-US" sz="3050" dirty="0" err="1">
                <a:solidFill>
                  <a:srgbClr val="000000"/>
                </a:solidFill>
                <a:latin typeface="Montserrat 2 Bold"/>
              </a:rPr>
              <a:t>una</a:t>
            </a:r>
            <a:r>
              <a:rPr lang="en-US" sz="3050" dirty="0">
                <a:solidFill>
                  <a:srgbClr val="000000"/>
                </a:solidFill>
                <a:latin typeface="Montserrat 2 Bold"/>
              </a:rPr>
              <a:t> </a:t>
            </a:r>
            <a:r>
              <a:rPr lang="en-US" sz="3050" dirty="0" err="1">
                <a:solidFill>
                  <a:srgbClr val="000000"/>
                </a:solidFill>
                <a:latin typeface="Montserrat 2 Bold"/>
              </a:rPr>
              <a:t>educación</a:t>
            </a:r>
            <a:r>
              <a:rPr lang="en-US" sz="3050" dirty="0">
                <a:solidFill>
                  <a:srgbClr val="000000"/>
                </a:solidFill>
                <a:latin typeface="Montserrat 2 Bold"/>
              </a:rPr>
              <a:t> y </a:t>
            </a:r>
            <a:r>
              <a:rPr lang="en-US" sz="3050" dirty="0" err="1">
                <a:solidFill>
                  <a:srgbClr val="000000"/>
                </a:solidFill>
                <a:latin typeface="Montserrat 2 Bold"/>
              </a:rPr>
              <a:t>prevención</a:t>
            </a:r>
            <a:r>
              <a:rPr lang="en-US" sz="3050" dirty="0">
                <a:solidFill>
                  <a:srgbClr val="000000"/>
                </a:solidFill>
                <a:latin typeface="Montserrat 2 Bold"/>
              </a:rPr>
              <a:t> </a:t>
            </a:r>
            <a:r>
              <a:rPr lang="en-US" sz="3050" dirty="0" err="1">
                <a:solidFill>
                  <a:srgbClr val="000000"/>
                </a:solidFill>
                <a:latin typeface="Montserrat 2 Bold"/>
              </a:rPr>
              <a:t>eficaz</a:t>
            </a:r>
            <a:r>
              <a:rPr lang="en-US" sz="3050" dirty="0">
                <a:solidFill>
                  <a:srgbClr val="000000"/>
                </a:solidFill>
                <a:latin typeface="Montserrat 2 Bold"/>
              </a:rPr>
              <a:t> y </a:t>
            </a:r>
            <a:r>
              <a:rPr lang="en-US" sz="3050" dirty="0" err="1">
                <a:solidFill>
                  <a:srgbClr val="000000"/>
                </a:solidFill>
                <a:latin typeface="Montserrat 2 Bold"/>
              </a:rPr>
              <a:t>activa</a:t>
            </a:r>
            <a:r>
              <a:rPr lang="en-US" sz="3050" dirty="0">
                <a:solidFill>
                  <a:srgbClr val="000000"/>
                </a:solidFill>
                <a:latin typeface="Montserrat 2 Bold"/>
              </a:rPr>
              <a:t>, es </a:t>
            </a:r>
            <a:r>
              <a:rPr lang="en-US" sz="3050" dirty="0" err="1">
                <a:solidFill>
                  <a:srgbClr val="000000"/>
                </a:solidFill>
                <a:latin typeface="Montserrat 2 Bold"/>
              </a:rPr>
              <a:t>necesario</a:t>
            </a:r>
            <a:r>
              <a:rPr lang="en-US" sz="3050" dirty="0">
                <a:solidFill>
                  <a:srgbClr val="000000"/>
                </a:solidFill>
                <a:latin typeface="Montserrat 2 Bold"/>
              </a:rPr>
              <a:t> </a:t>
            </a:r>
            <a:r>
              <a:rPr lang="en-US" sz="3050" dirty="0" err="1">
                <a:solidFill>
                  <a:srgbClr val="000000"/>
                </a:solidFill>
                <a:latin typeface="Montserrat 2 Bold"/>
              </a:rPr>
              <a:t>evitar</a:t>
            </a:r>
            <a:r>
              <a:rPr lang="en-US" sz="3050" dirty="0">
                <a:solidFill>
                  <a:srgbClr val="000000"/>
                </a:solidFill>
                <a:latin typeface="Montserrat 2 Bold"/>
              </a:rPr>
              <a:t> que </a:t>
            </a:r>
            <a:r>
              <a:rPr lang="en-US" sz="3050" dirty="0" err="1">
                <a:solidFill>
                  <a:srgbClr val="000000"/>
                </a:solidFill>
                <a:latin typeface="Montserrat 2 Bold"/>
              </a:rPr>
              <a:t>el</a:t>
            </a:r>
            <a:r>
              <a:rPr lang="en-US" sz="3050" dirty="0">
                <a:solidFill>
                  <a:srgbClr val="000000"/>
                </a:solidFill>
                <a:latin typeface="Montserrat 2 Bold"/>
              </a:rPr>
              <a:t> </a:t>
            </a:r>
            <a:r>
              <a:rPr lang="en-US" sz="3050" dirty="0" err="1">
                <a:solidFill>
                  <a:srgbClr val="000000"/>
                </a:solidFill>
                <a:latin typeface="Montserrat 2 Bold"/>
              </a:rPr>
              <a:t>deportista</a:t>
            </a:r>
            <a:r>
              <a:rPr lang="en-US" sz="3050" dirty="0">
                <a:solidFill>
                  <a:srgbClr val="000000"/>
                </a:solidFill>
                <a:latin typeface="Montserrat 2 Bold"/>
              </a:rPr>
              <a:t> </a:t>
            </a:r>
            <a:r>
              <a:rPr lang="en-US" sz="3050" dirty="0" err="1">
                <a:solidFill>
                  <a:srgbClr val="000000"/>
                </a:solidFill>
                <a:latin typeface="Montserrat 2 Bold"/>
              </a:rPr>
              <a:t>desconecte</a:t>
            </a:r>
            <a:r>
              <a:rPr lang="en-US" sz="3050" dirty="0">
                <a:solidFill>
                  <a:srgbClr val="000000"/>
                </a:solidFill>
                <a:latin typeface="Montserrat 2 Bold"/>
              </a:rPr>
              <a:t> </a:t>
            </a:r>
            <a:r>
              <a:rPr lang="en-US" sz="3050" dirty="0" err="1">
                <a:solidFill>
                  <a:srgbClr val="000000"/>
                </a:solidFill>
                <a:latin typeface="Montserrat 2 Bold"/>
              </a:rPr>
              <a:t>moralmente</a:t>
            </a:r>
            <a:r>
              <a:rPr lang="en-US" sz="3050" dirty="0">
                <a:solidFill>
                  <a:srgbClr val="000000"/>
                </a:solidFill>
                <a:latin typeface="Montserrat 2 Bold"/>
              </a:rPr>
              <a:t> del </a:t>
            </a:r>
            <a:r>
              <a:rPr lang="en-US" sz="3050" dirty="0" err="1">
                <a:solidFill>
                  <a:srgbClr val="000000"/>
                </a:solidFill>
                <a:latin typeface="Montserrat 2 Bold"/>
              </a:rPr>
              <a:t>dopaje</a:t>
            </a:r>
            <a:r>
              <a:rPr lang="en-US" sz="3050" dirty="0">
                <a:solidFill>
                  <a:srgbClr val="000000"/>
                </a:solidFill>
                <a:latin typeface="Montserrat 2 Bold"/>
              </a:rPr>
              <a:t> e </a:t>
            </a:r>
            <a:r>
              <a:rPr lang="en-US" sz="3050" dirty="0" err="1">
                <a:solidFill>
                  <a:srgbClr val="000000"/>
                </a:solidFill>
                <a:latin typeface="Montserrat 2 Bold"/>
              </a:rPr>
              <a:t>incidir</a:t>
            </a:r>
            <a:r>
              <a:rPr lang="en-US" sz="3050" dirty="0">
                <a:solidFill>
                  <a:srgbClr val="000000"/>
                </a:solidFill>
                <a:latin typeface="Montserrat 2 Bold"/>
              </a:rPr>
              <a:t> </a:t>
            </a:r>
            <a:r>
              <a:rPr lang="en-US" sz="3050" dirty="0" err="1">
                <a:solidFill>
                  <a:srgbClr val="000000"/>
                </a:solidFill>
                <a:latin typeface="Montserrat 2 Bold"/>
              </a:rPr>
              <a:t>en</a:t>
            </a:r>
            <a:r>
              <a:rPr lang="en-US" sz="3050" dirty="0">
                <a:solidFill>
                  <a:srgbClr val="000000"/>
                </a:solidFill>
                <a:latin typeface="Montserrat 2 Bold"/>
              </a:rPr>
              <a:t> </a:t>
            </a:r>
            <a:r>
              <a:rPr lang="en-US" sz="3050" dirty="0" err="1">
                <a:solidFill>
                  <a:srgbClr val="000000"/>
                </a:solidFill>
                <a:latin typeface="Montserrat 2 Bold"/>
              </a:rPr>
              <a:t>su</a:t>
            </a:r>
            <a:r>
              <a:rPr lang="en-US" sz="3050" dirty="0">
                <a:solidFill>
                  <a:srgbClr val="000000"/>
                </a:solidFill>
                <a:latin typeface="Montserrat 2 Bold"/>
              </a:rPr>
              <a:t> </a:t>
            </a:r>
            <a:r>
              <a:rPr lang="en-US" sz="3050" dirty="0" err="1">
                <a:solidFill>
                  <a:srgbClr val="000000"/>
                </a:solidFill>
                <a:latin typeface="Montserrat 2 Bold"/>
              </a:rPr>
              <a:t>entorno</a:t>
            </a:r>
            <a:r>
              <a:rPr lang="en-US" sz="3050" dirty="0">
                <a:solidFill>
                  <a:srgbClr val="000000"/>
                </a:solidFill>
                <a:latin typeface="Montserrat 2 Bold"/>
              </a:rPr>
              <a:t>, para </a:t>
            </a:r>
            <a:r>
              <a:rPr lang="en-US" sz="3050" dirty="0" err="1">
                <a:solidFill>
                  <a:srgbClr val="000000"/>
                </a:solidFill>
                <a:latin typeface="Montserrat 2 Bold"/>
              </a:rPr>
              <a:t>ello</a:t>
            </a:r>
            <a:r>
              <a:rPr lang="en-US" sz="3050" dirty="0">
                <a:solidFill>
                  <a:srgbClr val="000000"/>
                </a:solidFill>
                <a:latin typeface="Montserrat 2 Bold"/>
              </a:rPr>
              <a:t>:</a:t>
            </a:r>
          </a:p>
        </p:txBody>
      </p:sp>
      <p:sp>
        <p:nvSpPr>
          <p:cNvPr id="11" name="TextBox 11"/>
          <p:cNvSpPr txBox="1"/>
          <p:nvPr/>
        </p:nvSpPr>
        <p:spPr>
          <a:xfrm>
            <a:off x="1310315" y="7810520"/>
            <a:ext cx="16138259" cy="2963545"/>
          </a:xfrm>
          <a:prstGeom prst="rect">
            <a:avLst/>
          </a:prstGeom>
        </p:spPr>
        <p:txBody>
          <a:bodyPr lIns="0" tIns="0" rIns="0" bIns="0" rtlCol="0" anchor="t">
            <a:spAutoFit/>
          </a:bodyPr>
          <a:lstStyle/>
          <a:p>
            <a:pPr marL="593727" lvl="1" indent="-296864" algn="just">
              <a:lnSpc>
                <a:spcPts val="3850"/>
              </a:lnSpc>
              <a:buFont typeface="Arial"/>
              <a:buChar char="•"/>
            </a:pPr>
            <a:r>
              <a:rPr lang="en-US" sz="2750" dirty="0" err="1">
                <a:solidFill>
                  <a:srgbClr val="000000"/>
                </a:solidFill>
                <a:latin typeface="Montserrat 2"/>
              </a:rPr>
              <a:t>Desarollar</a:t>
            </a:r>
            <a:r>
              <a:rPr lang="en-US" sz="2750" dirty="0">
                <a:solidFill>
                  <a:srgbClr val="000000"/>
                </a:solidFill>
                <a:latin typeface="Montserrat 2"/>
              </a:rPr>
              <a:t> </a:t>
            </a:r>
            <a:r>
              <a:rPr lang="en-US" sz="2750" dirty="0" err="1">
                <a:solidFill>
                  <a:srgbClr val="000000"/>
                </a:solidFill>
                <a:latin typeface="Montserrat 2"/>
              </a:rPr>
              <a:t>programas</a:t>
            </a:r>
            <a:r>
              <a:rPr lang="en-US" sz="2750" dirty="0">
                <a:solidFill>
                  <a:srgbClr val="000000"/>
                </a:solidFill>
                <a:latin typeface="Montserrat 2"/>
              </a:rPr>
              <a:t> </a:t>
            </a:r>
            <a:r>
              <a:rPr lang="en-US" sz="2750" dirty="0" err="1">
                <a:solidFill>
                  <a:srgbClr val="000000"/>
                </a:solidFill>
                <a:latin typeface="Montserrat 2"/>
              </a:rPr>
              <a:t>educativos</a:t>
            </a:r>
            <a:r>
              <a:rPr lang="en-US" sz="2750" dirty="0">
                <a:solidFill>
                  <a:srgbClr val="000000"/>
                </a:solidFill>
                <a:latin typeface="Montserrat 2"/>
              </a:rPr>
              <a:t> </a:t>
            </a:r>
            <a:r>
              <a:rPr lang="en-US" sz="2750" dirty="0" err="1">
                <a:solidFill>
                  <a:srgbClr val="000000"/>
                </a:solidFill>
                <a:latin typeface="Montserrat 2"/>
              </a:rPr>
              <a:t>específicos</a:t>
            </a:r>
            <a:r>
              <a:rPr lang="en-US" sz="2750" dirty="0">
                <a:solidFill>
                  <a:srgbClr val="000000"/>
                </a:solidFill>
                <a:latin typeface="Montserrat 2"/>
              </a:rPr>
              <a:t> </a:t>
            </a:r>
            <a:r>
              <a:rPr lang="en-US" sz="2750" dirty="0" err="1">
                <a:solidFill>
                  <a:srgbClr val="000000"/>
                </a:solidFill>
                <a:latin typeface="Montserrat 2"/>
              </a:rPr>
              <a:t>dirigidos</a:t>
            </a:r>
            <a:r>
              <a:rPr lang="en-US" sz="2750" dirty="0">
                <a:solidFill>
                  <a:srgbClr val="000000"/>
                </a:solidFill>
                <a:latin typeface="Montserrat 2"/>
              </a:rPr>
              <a:t> a </a:t>
            </a:r>
            <a:r>
              <a:rPr lang="en-US" sz="2750" dirty="0" err="1">
                <a:solidFill>
                  <a:srgbClr val="000000"/>
                </a:solidFill>
                <a:latin typeface="Montserrat 2"/>
              </a:rPr>
              <a:t>los</a:t>
            </a:r>
            <a:r>
              <a:rPr lang="en-US" sz="2750" dirty="0">
                <a:solidFill>
                  <a:srgbClr val="000000"/>
                </a:solidFill>
                <a:latin typeface="Montserrat 2"/>
              </a:rPr>
              <a:t> </a:t>
            </a:r>
            <a:r>
              <a:rPr lang="en-US" sz="2750" dirty="0" err="1">
                <a:solidFill>
                  <a:srgbClr val="000000"/>
                </a:solidFill>
                <a:latin typeface="Montserrat 2"/>
              </a:rPr>
              <a:t>entrenadores</a:t>
            </a:r>
            <a:r>
              <a:rPr lang="en-US" sz="2750" dirty="0">
                <a:solidFill>
                  <a:srgbClr val="000000"/>
                </a:solidFill>
                <a:latin typeface="Montserrat 2"/>
              </a:rPr>
              <a:t>.</a:t>
            </a:r>
          </a:p>
          <a:p>
            <a:pPr marL="593727" lvl="1" indent="-296864" algn="just">
              <a:lnSpc>
                <a:spcPts val="3850"/>
              </a:lnSpc>
              <a:buFont typeface="Arial"/>
              <a:buChar char="•"/>
            </a:pPr>
            <a:r>
              <a:rPr lang="en-US" sz="2750" dirty="0" err="1">
                <a:solidFill>
                  <a:srgbClr val="000000"/>
                </a:solidFill>
                <a:latin typeface="Montserrat 2"/>
              </a:rPr>
              <a:t>Proporcionarles</a:t>
            </a:r>
            <a:r>
              <a:rPr lang="en-US" sz="2750" dirty="0">
                <a:solidFill>
                  <a:srgbClr val="000000"/>
                </a:solidFill>
                <a:latin typeface="Montserrat 2"/>
              </a:rPr>
              <a:t> </a:t>
            </a:r>
            <a:r>
              <a:rPr lang="en-US" sz="2750" dirty="0" err="1">
                <a:solidFill>
                  <a:srgbClr val="000000"/>
                </a:solidFill>
                <a:latin typeface="Montserrat 2"/>
              </a:rPr>
              <a:t>herramientas</a:t>
            </a:r>
            <a:r>
              <a:rPr lang="en-US" sz="2750" dirty="0">
                <a:solidFill>
                  <a:srgbClr val="000000"/>
                </a:solidFill>
                <a:latin typeface="Montserrat 2"/>
              </a:rPr>
              <a:t> y </a:t>
            </a:r>
            <a:r>
              <a:rPr lang="en-US" sz="2750" dirty="0" err="1">
                <a:solidFill>
                  <a:srgbClr val="000000"/>
                </a:solidFill>
                <a:latin typeface="Montserrat 2"/>
              </a:rPr>
              <a:t>ayuda</a:t>
            </a:r>
            <a:r>
              <a:rPr lang="en-US" sz="2750" dirty="0">
                <a:solidFill>
                  <a:srgbClr val="000000"/>
                </a:solidFill>
                <a:latin typeface="Montserrat 2"/>
              </a:rPr>
              <a:t> para que </a:t>
            </a:r>
            <a:r>
              <a:rPr lang="en-US" sz="2750" dirty="0" err="1">
                <a:solidFill>
                  <a:srgbClr val="000000"/>
                </a:solidFill>
                <a:latin typeface="Montserrat 2"/>
              </a:rPr>
              <a:t>puedan</a:t>
            </a:r>
            <a:r>
              <a:rPr lang="en-US" sz="2750" dirty="0">
                <a:solidFill>
                  <a:srgbClr val="000000"/>
                </a:solidFill>
                <a:latin typeface="Montserrat 2"/>
              </a:rPr>
              <a:t> </a:t>
            </a:r>
            <a:r>
              <a:rPr lang="en-US" sz="2750" dirty="0" err="1">
                <a:solidFill>
                  <a:srgbClr val="000000"/>
                </a:solidFill>
                <a:latin typeface="Montserrat 2"/>
              </a:rPr>
              <a:t>desempeñar</a:t>
            </a:r>
            <a:r>
              <a:rPr lang="en-US" sz="2750" dirty="0">
                <a:solidFill>
                  <a:srgbClr val="000000"/>
                </a:solidFill>
                <a:latin typeface="Montserrat 2"/>
              </a:rPr>
              <a:t> </a:t>
            </a:r>
            <a:r>
              <a:rPr lang="en-US" sz="2750" dirty="0" err="1">
                <a:solidFill>
                  <a:srgbClr val="000000"/>
                </a:solidFill>
                <a:latin typeface="Montserrat 2"/>
              </a:rPr>
              <a:t>su</a:t>
            </a:r>
            <a:r>
              <a:rPr lang="en-US" sz="2750" dirty="0">
                <a:solidFill>
                  <a:srgbClr val="000000"/>
                </a:solidFill>
                <a:latin typeface="Montserrat 2"/>
              </a:rPr>
              <a:t> </a:t>
            </a:r>
            <a:r>
              <a:rPr lang="en-US" sz="2750" dirty="0" err="1">
                <a:solidFill>
                  <a:srgbClr val="000000"/>
                </a:solidFill>
                <a:latin typeface="Montserrat 2"/>
              </a:rPr>
              <a:t>rol</a:t>
            </a:r>
            <a:r>
              <a:rPr lang="en-US" sz="2750" dirty="0">
                <a:solidFill>
                  <a:srgbClr val="000000"/>
                </a:solidFill>
                <a:latin typeface="Montserrat 2"/>
              </a:rPr>
              <a:t> fundamental </a:t>
            </a:r>
            <a:r>
              <a:rPr lang="en-US" sz="2750" dirty="0" err="1">
                <a:solidFill>
                  <a:srgbClr val="000000"/>
                </a:solidFill>
                <a:latin typeface="Montserrat 2"/>
              </a:rPr>
              <a:t>como</a:t>
            </a:r>
            <a:r>
              <a:rPr lang="en-US" sz="2750" dirty="0">
                <a:solidFill>
                  <a:srgbClr val="000000"/>
                </a:solidFill>
                <a:latin typeface="Montserrat 2"/>
              </a:rPr>
              <a:t> </a:t>
            </a:r>
            <a:r>
              <a:rPr lang="en-US" sz="2750" dirty="0" err="1">
                <a:solidFill>
                  <a:srgbClr val="000000"/>
                </a:solidFill>
                <a:latin typeface="Montserrat 2"/>
              </a:rPr>
              <a:t>educadores</a:t>
            </a:r>
            <a:r>
              <a:rPr lang="en-US" sz="2750" dirty="0">
                <a:solidFill>
                  <a:srgbClr val="000000"/>
                </a:solidFill>
                <a:latin typeface="Montserrat 2"/>
              </a:rPr>
              <a:t> </a:t>
            </a:r>
            <a:r>
              <a:rPr lang="en-US" sz="2750" dirty="0" err="1">
                <a:solidFill>
                  <a:srgbClr val="000000"/>
                </a:solidFill>
                <a:latin typeface="Montserrat 2"/>
              </a:rPr>
              <a:t>antidopaje</a:t>
            </a:r>
            <a:r>
              <a:rPr lang="en-US" sz="2750" dirty="0">
                <a:solidFill>
                  <a:srgbClr val="000000"/>
                </a:solidFill>
                <a:latin typeface="Montserrat 2"/>
              </a:rPr>
              <a:t> de </a:t>
            </a:r>
            <a:r>
              <a:rPr lang="en-US" sz="2750" dirty="0" err="1">
                <a:solidFill>
                  <a:srgbClr val="000000"/>
                </a:solidFill>
                <a:latin typeface="Montserrat 2"/>
              </a:rPr>
              <a:t>una</a:t>
            </a:r>
            <a:r>
              <a:rPr lang="en-US" sz="2750" dirty="0">
                <a:solidFill>
                  <a:srgbClr val="000000"/>
                </a:solidFill>
                <a:latin typeface="Montserrat 2"/>
              </a:rPr>
              <a:t> forma </a:t>
            </a:r>
            <a:r>
              <a:rPr lang="en-US" sz="2750" dirty="0" err="1">
                <a:solidFill>
                  <a:srgbClr val="000000"/>
                </a:solidFill>
                <a:latin typeface="Montserrat 2"/>
              </a:rPr>
              <a:t>eficaz</a:t>
            </a:r>
            <a:r>
              <a:rPr lang="en-US" sz="2750" dirty="0">
                <a:solidFill>
                  <a:srgbClr val="000000"/>
                </a:solidFill>
                <a:latin typeface="Montserrat 2"/>
              </a:rPr>
              <a:t>, </a:t>
            </a:r>
            <a:r>
              <a:rPr lang="en-US" sz="2750" dirty="0" err="1">
                <a:solidFill>
                  <a:srgbClr val="000000"/>
                </a:solidFill>
                <a:latin typeface="Montserrat 2"/>
              </a:rPr>
              <a:t>comprometida</a:t>
            </a:r>
            <a:r>
              <a:rPr lang="en-US" sz="2750" dirty="0">
                <a:solidFill>
                  <a:srgbClr val="000000"/>
                </a:solidFill>
                <a:latin typeface="Montserrat 2"/>
              </a:rPr>
              <a:t> y </a:t>
            </a:r>
            <a:r>
              <a:rPr lang="en-US" sz="2750" dirty="0" err="1">
                <a:solidFill>
                  <a:srgbClr val="000000"/>
                </a:solidFill>
                <a:latin typeface="Montserrat 2"/>
              </a:rPr>
              <a:t>proactiva</a:t>
            </a:r>
            <a:r>
              <a:rPr lang="en-US" sz="2750" dirty="0">
                <a:solidFill>
                  <a:srgbClr val="000000"/>
                </a:solidFill>
                <a:latin typeface="Montserrat 2"/>
              </a:rPr>
              <a:t> </a:t>
            </a:r>
          </a:p>
          <a:p>
            <a:pPr algn="just">
              <a:lnSpc>
                <a:spcPts val="3850"/>
              </a:lnSpc>
            </a:pPr>
            <a:endParaRPr lang="en-US" sz="2750" dirty="0">
              <a:solidFill>
                <a:srgbClr val="000000"/>
              </a:solidFill>
              <a:latin typeface="Montserrat 2"/>
            </a:endParaRPr>
          </a:p>
          <a:p>
            <a:pPr>
              <a:lnSpc>
                <a:spcPts val="4409"/>
              </a:lnSpc>
            </a:pPr>
            <a:endParaRPr lang="en-US" sz="2750" dirty="0">
              <a:solidFill>
                <a:srgbClr val="000000"/>
              </a:solidFill>
              <a:latin typeface="Montserrat 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1377058"/>
            <a:chOff x="0" y="0"/>
            <a:chExt cx="4883373" cy="362682"/>
          </a:xfrm>
        </p:grpSpPr>
        <p:sp>
          <p:nvSpPr>
            <p:cNvPr id="3" name="Freeform 3"/>
            <p:cNvSpPr/>
            <p:nvPr/>
          </p:nvSpPr>
          <p:spPr>
            <a:xfrm>
              <a:off x="0" y="0"/>
              <a:ext cx="4883373" cy="362682"/>
            </a:xfrm>
            <a:custGeom>
              <a:avLst/>
              <a:gdLst/>
              <a:ahLst/>
              <a:cxnLst/>
              <a:rect l="l" t="t" r="r" b="b"/>
              <a:pathLst>
                <a:path w="4883373" h="362682">
                  <a:moveTo>
                    <a:pt x="0" y="0"/>
                  </a:moveTo>
                  <a:lnTo>
                    <a:pt x="4883373" y="0"/>
                  </a:lnTo>
                  <a:lnTo>
                    <a:pt x="4883373" y="362682"/>
                  </a:lnTo>
                  <a:lnTo>
                    <a:pt x="0" y="362682"/>
                  </a:lnTo>
                  <a:close/>
                </a:path>
              </a:pathLst>
            </a:custGeom>
            <a:solidFill>
              <a:srgbClr val="0088AF"/>
            </a:solidFill>
          </p:spPr>
          <p:txBody>
            <a:bodyPr/>
            <a:lstStyle/>
            <a:p>
              <a:endParaRPr lang="en-GB"/>
            </a:p>
          </p:txBody>
        </p:sp>
        <p:sp>
          <p:nvSpPr>
            <p:cNvPr id="4" name="TextBox 4"/>
            <p:cNvSpPr txBox="1"/>
            <p:nvPr/>
          </p:nvSpPr>
          <p:spPr>
            <a:xfrm>
              <a:off x="0" y="-76200"/>
              <a:ext cx="4883373" cy="438882"/>
            </a:xfrm>
            <a:prstGeom prst="rect">
              <a:avLst/>
            </a:prstGeom>
          </p:spPr>
          <p:txBody>
            <a:bodyPr lIns="50800" tIns="50800" rIns="50800" bIns="50800" rtlCol="0" anchor="ctr"/>
            <a:lstStyle/>
            <a:p>
              <a:pPr algn="ctr">
                <a:lnSpc>
                  <a:spcPts val="3000"/>
                </a:lnSpc>
              </a:pPr>
              <a:r>
                <a:rPr lang="en-US" sz="2000">
                  <a:solidFill>
                    <a:srgbClr val="FFFFFF"/>
                  </a:solidFill>
                  <a:latin typeface="Public Sans"/>
                </a:rPr>
                <a:t> </a:t>
              </a: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Freeform 7"/>
          <p:cNvSpPr/>
          <p:nvPr/>
        </p:nvSpPr>
        <p:spPr>
          <a:xfrm flipH="1">
            <a:off x="676420" y="45823"/>
            <a:ext cx="3118287" cy="2264656"/>
          </a:xfrm>
          <a:custGeom>
            <a:avLst/>
            <a:gdLst/>
            <a:ahLst/>
            <a:cxnLst/>
            <a:rect l="l" t="t" r="r" b="b"/>
            <a:pathLst>
              <a:path w="3118287" h="2264656">
                <a:moveTo>
                  <a:pt x="3118286" y="0"/>
                </a:moveTo>
                <a:lnTo>
                  <a:pt x="0" y="0"/>
                </a:lnTo>
                <a:lnTo>
                  <a:pt x="0" y="2264656"/>
                </a:lnTo>
                <a:lnTo>
                  <a:pt x="3118286" y="2264656"/>
                </a:lnTo>
                <a:lnTo>
                  <a:pt x="31182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592727" y="3917707"/>
            <a:ext cx="15057747" cy="5338413"/>
            <a:chOff x="0" y="0"/>
            <a:chExt cx="3852137" cy="1382237"/>
          </a:xfrm>
        </p:grpSpPr>
        <p:sp>
          <p:nvSpPr>
            <p:cNvPr id="9" name="Freeform 9"/>
            <p:cNvSpPr/>
            <p:nvPr/>
          </p:nvSpPr>
          <p:spPr>
            <a:xfrm>
              <a:off x="0" y="0"/>
              <a:ext cx="3852137" cy="1382237"/>
            </a:xfrm>
            <a:custGeom>
              <a:avLst/>
              <a:gdLst/>
              <a:ahLst/>
              <a:cxnLst/>
              <a:rect l="l" t="t" r="r" b="b"/>
              <a:pathLst>
                <a:path w="3852137" h="1382237">
                  <a:moveTo>
                    <a:pt x="26995" y="0"/>
                  </a:moveTo>
                  <a:lnTo>
                    <a:pt x="3825141" y="0"/>
                  </a:lnTo>
                  <a:cubicBezTo>
                    <a:pt x="3840051" y="0"/>
                    <a:pt x="3852137" y="12086"/>
                    <a:pt x="3852137" y="26995"/>
                  </a:cubicBezTo>
                  <a:lnTo>
                    <a:pt x="3852137" y="1355241"/>
                  </a:lnTo>
                  <a:cubicBezTo>
                    <a:pt x="3852137" y="1362401"/>
                    <a:pt x="3849293" y="1369267"/>
                    <a:pt x="3844230" y="1374330"/>
                  </a:cubicBezTo>
                  <a:cubicBezTo>
                    <a:pt x="3839168" y="1379392"/>
                    <a:pt x="3832301" y="1382237"/>
                    <a:pt x="3825141" y="1382237"/>
                  </a:cubicBezTo>
                  <a:lnTo>
                    <a:pt x="26995" y="1382237"/>
                  </a:lnTo>
                  <a:cubicBezTo>
                    <a:pt x="19836" y="1382237"/>
                    <a:pt x="12969" y="1379392"/>
                    <a:pt x="7907" y="1374330"/>
                  </a:cubicBezTo>
                  <a:cubicBezTo>
                    <a:pt x="2844" y="1369267"/>
                    <a:pt x="0" y="1362401"/>
                    <a:pt x="0" y="1355241"/>
                  </a:cubicBezTo>
                  <a:lnTo>
                    <a:pt x="0" y="26995"/>
                  </a:lnTo>
                  <a:cubicBezTo>
                    <a:pt x="0" y="19836"/>
                    <a:pt x="2844" y="12969"/>
                    <a:pt x="7907" y="7907"/>
                  </a:cubicBezTo>
                  <a:cubicBezTo>
                    <a:pt x="12969" y="2844"/>
                    <a:pt x="19836" y="0"/>
                    <a:pt x="26995" y="0"/>
                  </a:cubicBezTo>
                  <a:close/>
                </a:path>
              </a:pathLst>
            </a:custGeom>
            <a:solidFill>
              <a:srgbClr val="49A2CD"/>
            </a:solidFill>
          </p:spPr>
          <p:txBody>
            <a:bodyPr/>
            <a:lstStyle/>
            <a:p>
              <a:endParaRPr lang="en-GB"/>
            </a:p>
          </p:txBody>
        </p:sp>
        <p:sp>
          <p:nvSpPr>
            <p:cNvPr id="10" name="TextBox 10"/>
            <p:cNvSpPr txBox="1"/>
            <p:nvPr/>
          </p:nvSpPr>
          <p:spPr>
            <a:xfrm>
              <a:off x="101161" y="120756"/>
              <a:ext cx="3661276" cy="1236063"/>
            </a:xfrm>
            <a:prstGeom prst="rect">
              <a:avLst/>
            </a:prstGeom>
          </p:spPr>
          <p:txBody>
            <a:bodyPr lIns="50800" tIns="50800" rIns="50800" bIns="50800" rtlCol="0" anchor="ctr"/>
            <a:lstStyle/>
            <a:p>
              <a:pPr>
                <a:lnSpc>
                  <a:spcPts val="4649"/>
                </a:lnSpc>
              </a:pPr>
              <a:r>
                <a:rPr lang="en-US" sz="3099" dirty="0">
                  <a:solidFill>
                    <a:srgbClr val="FFFFFF"/>
                  </a:solidFill>
                  <a:latin typeface="Public Sans"/>
                </a:rPr>
                <a:t>Es </a:t>
              </a:r>
              <a:r>
                <a:rPr lang="en-US" sz="3099" dirty="0" err="1">
                  <a:solidFill>
                    <a:srgbClr val="FFFFFF"/>
                  </a:solidFill>
                  <a:latin typeface="Public Sans"/>
                </a:rPr>
                <a:t>necesario</a:t>
              </a:r>
              <a:r>
                <a:rPr lang="en-US" sz="3099" dirty="0">
                  <a:solidFill>
                    <a:srgbClr val="FFFFFF"/>
                  </a:solidFill>
                  <a:latin typeface="Public Sans"/>
                </a:rPr>
                <a:t> que las </a:t>
              </a:r>
              <a:r>
                <a:rPr lang="en-US" sz="3099" dirty="0" err="1">
                  <a:solidFill>
                    <a:srgbClr val="FFFFFF"/>
                  </a:solidFill>
                  <a:latin typeface="Public Sans"/>
                </a:rPr>
                <a:t>instituciones</a:t>
              </a:r>
              <a:r>
                <a:rPr lang="en-US" sz="3099" dirty="0">
                  <a:solidFill>
                    <a:srgbClr val="FFFFFF"/>
                  </a:solidFill>
                  <a:latin typeface="Public Sans"/>
                </a:rPr>
                <a:t> y </a:t>
              </a:r>
              <a:r>
                <a:rPr lang="en-US" sz="3099" dirty="0" err="1">
                  <a:solidFill>
                    <a:srgbClr val="FFFFFF"/>
                  </a:solidFill>
                  <a:latin typeface="Public Sans"/>
                </a:rPr>
                <a:t>los</a:t>
              </a:r>
              <a:r>
                <a:rPr lang="en-US" sz="3099" dirty="0">
                  <a:solidFill>
                    <a:srgbClr val="FFFFFF"/>
                  </a:solidFill>
                  <a:latin typeface="Public Sans"/>
                </a:rPr>
                <a:t> </a:t>
              </a:r>
              <a:r>
                <a:rPr lang="en-US" sz="3099" dirty="0" err="1">
                  <a:solidFill>
                    <a:srgbClr val="FFFFFF"/>
                  </a:solidFill>
                  <a:latin typeface="Public Sans"/>
                </a:rPr>
                <a:t>organismos</a:t>
              </a:r>
              <a:r>
                <a:rPr lang="en-US" sz="3099" dirty="0">
                  <a:solidFill>
                    <a:srgbClr val="FFFFFF"/>
                  </a:solidFill>
                  <a:latin typeface="Public Sans"/>
                </a:rPr>
                <a:t> </a:t>
              </a:r>
              <a:r>
                <a:rPr lang="en-US" sz="3099" dirty="0" err="1">
                  <a:solidFill>
                    <a:srgbClr val="FFFFFF"/>
                  </a:solidFill>
                  <a:latin typeface="Public Sans"/>
                </a:rPr>
                <a:t>públicos</a:t>
              </a:r>
              <a:r>
                <a:rPr lang="en-US" sz="3099" dirty="0">
                  <a:solidFill>
                    <a:srgbClr val="FFFFFF"/>
                  </a:solidFill>
                  <a:latin typeface="Public Sans"/>
                </a:rPr>
                <a:t> </a:t>
              </a:r>
              <a:r>
                <a:rPr lang="en-US" sz="3099" dirty="0" err="1">
                  <a:solidFill>
                    <a:srgbClr val="FFFFFF"/>
                  </a:solidFill>
                  <a:latin typeface="Public Sans"/>
                </a:rPr>
                <a:t>inviertan</a:t>
              </a:r>
              <a:r>
                <a:rPr lang="en-US" sz="3099" dirty="0">
                  <a:solidFill>
                    <a:srgbClr val="FFFFFF"/>
                  </a:solidFill>
                  <a:latin typeface="Public Sans"/>
                </a:rPr>
                <a:t> un mayor </a:t>
              </a:r>
              <a:r>
                <a:rPr lang="en-US" sz="3099" dirty="0" err="1">
                  <a:solidFill>
                    <a:srgbClr val="FFFFFF"/>
                  </a:solidFill>
                  <a:latin typeface="Public Sans"/>
                </a:rPr>
                <a:t>esfuerzo</a:t>
              </a:r>
              <a:r>
                <a:rPr lang="en-US" sz="3099" dirty="0">
                  <a:solidFill>
                    <a:srgbClr val="FFFFFF"/>
                  </a:solidFill>
                  <a:latin typeface="Public Sans"/>
                </a:rPr>
                <a:t> </a:t>
              </a:r>
              <a:r>
                <a:rPr lang="en-US" sz="3099" dirty="0" err="1">
                  <a:solidFill>
                    <a:srgbClr val="FFFFFF"/>
                  </a:solidFill>
                  <a:latin typeface="Public Sans"/>
                </a:rPr>
                <a:t>económico</a:t>
              </a:r>
              <a:r>
                <a:rPr lang="en-US" sz="3099" dirty="0">
                  <a:solidFill>
                    <a:srgbClr val="FFFFFF"/>
                  </a:solidFill>
                  <a:latin typeface="Public Sans"/>
                </a:rPr>
                <a:t> y </a:t>
              </a:r>
              <a:r>
                <a:rPr lang="en-US" sz="3099" dirty="0" err="1">
                  <a:solidFill>
                    <a:srgbClr val="FFFFFF"/>
                  </a:solidFill>
                  <a:latin typeface="Public Sans"/>
                </a:rPr>
                <a:t>humano</a:t>
              </a:r>
              <a:r>
                <a:rPr lang="en-US" sz="3099" dirty="0">
                  <a:solidFill>
                    <a:srgbClr val="FFFFFF"/>
                  </a:solidFill>
                  <a:latin typeface="Public Sans"/>
                </a:rPr>
                <a:t> para </a:t>
              </a:r>
              <a:r>
                <a:rPr lang="en-US" sz="3099" dirty="0" err="1">
                  <a:solidFill>
                    <a:srgbClr val="FFFFFF"/>
                  </a:solidFill>
                  <a:latin typeface="Public Sans"/>
                </a:rPr>
                <a:t>potenciar</a:t>
              </a:r>
              <a:r>
                <a:rPr lang="en-US" sz="3099" dirty="0">
                  <a:solidFill>
                    <a:srgbClr val="FFFFFF"/>
                  </a:solidFill>
                  <a:latin typeface="Public Sans"/>
                </a:rPr>
                <a:t> </a:t>
              </a:r>
              <a:r>
                <a:rPr lang="en-US" sz="3099" dirty="0" err="1">
                  <a:solidFill>
                    <a:srgbClr val="FFFFFF"/>
                  </a:solidFill>
                  <a:latin typeface="Public Sans"/>
                </a:rPr>
                <a:t>el</a:t>
              </a:r>
              <a:r>
                <a:rPr lang="en-US" sz="3099" dirty="0">
                  <a:solidFill>
                    <a:srgbClr val="FFFFFF"/>
                  </a:solidFill>
                  <a:latin typeface="Public Sans"/>
                </a:rPr>
                <a:t> </a:t>
              </a:r>
              <a:r>
                <a:rPr lang="en-US" sz="3099" dirty="0" err="1">
                  <a:solidFill>
                    <a:srgbClr val="FFFFFF"/>
                  </a:solidFill>
                  <a:latin typeface="Public Sans"/>
                </a:rPr>
                <a:t>desarrollo</a:t>
              </a:r>
              <a:r>
                <a:rPr lang="en-US" sz="3099" dirty="0">
                  <a:solidFill>
                    <a:srgbClr val="FFFFFF"/>
                  </a:solidFill>
                  <a:latin typeface="Public Sans"/>
                </a:rPr>
                <a:t> de las </a:t>
              </a:r>
              <a:r>
                <a:rPr lang="en-US" sz="3099" dirty="0" err="1">
                  <a:solidFill>
                    <a:srgbClr val="FFFFFF"/>
                  </a:solidFill>
                  <a:latin typeface="Public Sans"/>
                </a:rPr>
                <a:t>políticas</a:t>
              </a:r>
              <a:r>
                <a:rPr lang="en-US" sz="3099" dirty="0">
                  <a:solidFill>
                    <a:srgbClr val="FFFFFF"/>
                  </a:solidFill>
                  <a:latin typeface="Public Sans"/>
                </a:rPr>
                <a:t> </a:t>
              </a:r>
              <a:r>
                <a:rPr lang="en-US" sz="3099" dirty="0" err="1">
                  <a:solidFill>
                    <a:srgbClr val="FFFFFF"/>
                  </a:solidFill>
                  <a:latin typeface="Public Sans"/>
                </a:rPr>
                <a:t>públicas</a:t>
              </a:r>
              <a:r>
                <a:rPr lang="en-US" sz="3099" dirty="0">
                  <a:solidFill>
                    <a:srgbClr val="FFFFFF"/>
                  </a:solidFill>
                  <a:latin typeface="Public Sans"/>
                </a:rPr>
                <a:t> </a:t>
              </a:r>
              <a:r>
                <a:rPr lang="en-US" sz="3099" dirty="0" err="1">
                  <a:solidFill>
                    <a:srgbClr val="FFFFFF"/>
                  </a:solidFill>
                  <a:latin typeface="Public Sans"/>
                </a:rPr>
                <a:t>en</a:t>
              </a:r>
              <a:r>
                <a:rPr lang="en-US" sz="3099" dirty="0">
                  <a:solidFill>
                    <a:srgbClr val="FFFFFF"/>
                  </a:solidFill>
                  <a:latin typeface="Public Sans"/>
                </a:rPr>
                <a:t> </a:t>
              </a:r>
              <a:r>
                <a:rPr lang="en-US" sz="3099" dirty="0" err="1">
                  <a:solidFill>
                    <a:srgbClr val="FFFFFF"/>
                  </a:solidFill>
                  <a:latin typeface="Public Sans"/>
                </a:rPr>
                <a:t>materia</a:t>
              </a:r>
              <a:r>
                <a:rPr lang="en-US" sz="3099" dirty="0">
                  <a:solidFill>
                    <a:srgbClr val="FFFFFF"/>
                  </a:solidFill>
                  <a:latin typeface="Public Sans"/>
                </a:rPr>
                <a:t> de </a:t>
              </a:r>
              <a:r>
                <a:rPr lang="en-US" sz="3099" dirty="0" err="1">
                  <a:solidFill>
                    <a:srgbClr val="FFFFFF"/>
                  </a:solidFill>
                  <a:latin typeface="Public Sans"/>
                </a:rPr>
                <a:t>prevención</a:t>
              </a:r>
              <a:r>
                <a:rPr lang="en-US" sz="3099" dirty="0">
                  <a:solidFill>
                    <a:srgbClr val="FFFFFF"/>
                  </a:solidFill>
                  <a:latin typeface="Public Sans"/>
                </a:rPr>
                <a:t> del </a:t>
              </a:r>
              <a:r>
                <a:rPr lang="en-US" sz="3099" dirty="0" err="1">
                  <a:solidFill>
                    <a:srgbClr val="FFFFFF"/>
                  </a:solidFill>
                  <a:latin typeface="Public Sans"/>
                </a:rPr>
                <a:t>dopaje</a:t>
              </a:r>
              <a:r>
                <a:rPr lang="en-US" sz="3099" dirty="0">
                  <a:solidFill>
                    <a:srgbClr val="FFFFFF"/>
                  </a:solidFill>
                  <a:latin typeface="Public Sans"/>
                </a:rPr>
                <a:t> </a:t>
              </a:r>
              <a:r>
                <a:rPr lang="en-US" sz="3099" dirty="0" err="1">
                  <a:solidFill>
                    <a:srgbClr val="FFFFFF"/>
                  </a:solidFill>
                  <a:latin typeface="Public Sans"/>
                </a:rPr>
                <a:t>en</a:t>
              </a:r>
              <a:r>
                <a:rPr lang="en-US" sz="3099" dirty="0">
                  <a:solidFill>
                    <a:srgbClr val="FFFFFF"/>
                  </a:solidFill>
                  <a:latin typeface="Public Sans"/>
                </a:rPr>
                <a:t> </a:t>
              </a:r>
              <a:r>
                <a:rPr lang="en-US" sz="3099" dirty="0" err="1">
                  <a:solidFill>
                    <a:srgbClr val="FFFFFF"/>
                  </a:solidFill>
                  <a:latin typeface="Public Sans"/>
                </a:rPr>
                <a:t>el</a:t>
              </a:r>
              <a:r>
                <a:rPr lang="en-US" sz="3099" dirty="0">
                  <a:solidFill>
                    <a:srgbClr val="FFFFFF"/>
                  </a:solidFill>
                  <a:latin typeface="Public Sans"/>
                </a:rPr>
                <a:t> </a:t>
              </a:r>
              <a:r>
                <a:rPr lang="en-US" sz="3099" dirty="0" err="1">
                  <a:solidFill>
                    <a:srgbClr val="FFFFFF"/>
                  </a:solidFill>
                  <a:latin typeface="Public Sans"/>
                </a:rPr>
                <a:t>deporte</a:t>
              </a:r>
              <a:r>
                <a:rPr lang="en-US" sz="3099" dirty="0">
                  <a:solidFill>
                    <a:srgbClr val="FFFFFF"/>
                  </a:solidFill>
                  <a:latin typeface="Public Sans"/>
                </a:rPr>
                <a:t>. </a:t>
              </a:r>
            </a:p>
            <a:p>
              <a:pPr>
                <a:lnSpc>
                  <a:spcPts val="4649"/>
                </a:lnSpc>
              </a:pPr>
              <a:endParaRPr lang="en-US" sz="3099" dirty="0">
                <a:solidFill>
                  <a:srgbClr val="FFFFFF"/>
                </a:solidFill>
                <a:latin typeface="Public Sans"/>
              </a:endParaRPr>
            </a:p>
            <a:p>
              <a:pPr>
                <a:lnSpc>
                  <a:spcPts val="4649"/>
                </a:lnSpc>
              </a:pPr>
              <a:r>
                <a:rPr lang="en-US" sz="3099" dirty="0">
                  <a:solidFill>
                    <a:srgbClr val="FFFFFF"/>
                  </a:solidFill>
                  <a:latin typeface="Public Sans"/>
                </a:rPr>
                <a:t>Los </a:t>
              </a:r>
              <a:r>
                <a:rPr lang="en-US" sz="3099" dirty="0" err="1">
                  <a:solidFill>
                    <a:srgbClr val="FFFFFF"/>
                  </a:solidFill>
                  <a:latin typeface="Public Sans"/>
                </a:rPr>
                <a:t>organismos</a:t>
              </a:r>
              <a:r>
                <a:rPr lang="en-US" sz="3099" dirty="0">
                  <a:solidFill>
                    <a:srgbClr val="FFFFFF"/>
                  </a:solidFill>
                  <a:latin typeface="Public Sans"/>
                </a:rPr>
                <a:t> </a:t>
              </a:r>
              <a:r>
                <a:rPr lang="en-US" sz="3099" dirty="0" err="1">
                  <a:solidFill>
                    <a:srgbClr val="FFFFFF"/>
                  </a:solidFill>
                  <a:latin typeface="Public Sans"/>
                </a:rPr>
                <a:t>antidopaje</a:t>
              </a:r>
              <a:r>
                <a:rPr lang="en-US" sz="3099" dirty="0">
                  <a:solidFill>
                    <a:srgbClr val="FFFFFF"/>
                  </a:solidFill>
                  <a:latin typeface="Public Sans"/>
                </a:rPr>
                <a:t> </a:t>
              </a:r>
              <a:r>
                <a:rPr lang="en-US" sz="3099" dirty="0" err="1">
                  <a:solidFill>
                    <a:srgbClr val="FFFFFF"/>
                  </a:solidFill>
                  <a:latin typeface="Public Sans"/>
                </a:rPr>
                <a:t>deben</a:t>
              </a:r>
              <a:r>
                <a:rPr lang="en-US" sz="3099" dirty="0">
                  <a:solidFill>
                    <a:srgbClr val="FFFFFF"/>
                  </a:solidFill>
                  <a:latin typeface="Public Sans"/>
                </a:rPr>
                <a:t> </a:t>
              </a:r>
              <a:r>
                <a:rPr lang="en-US" sz="3099" dirty="0" err="1">
                  <a:solidFill>
                    <a:srgbClr val="FFFFFF"/>
                  </a:solidFill>
                  <a:latin typeface="Public Sans"/>
                </a:rPr>
                <a:t>proteger</a:t>
              </a:r>
              <a:r>
                <a:rPr lang="en-US" sz="3099" dirty="0">
                  <a:solidFill>
                    <a:srgbClr val="FFFFFF"/>
                  </a:solidFill>
                  <a:latin typeface="Public Sans"/>
                </a:rPr>
                <a:t> al </a:t>
              </a:r>
              <a:r>
                <a:rPr lang="en-US" sz="3099" dirty="0" err="1">
                  <a:solidFill>
                    <a:srgbClr val="FFFFFF"/>
                  </a:solidFill>
                  <a:latin typeface="Public Sans"/>
                </a:rPr>
                <a:t>deportista</a:t>
              </a:r>
              <a:r>
                <a:rPr lang="en-US" sz="3099" dirty="0">
                  <a:solidFill>
                    <a:srgbClr val="FFFFFF"/>
                  </a:solidFill>
                  <a:latin typeface="Public Sans"/>
                </a:rPr>
                <a:t> </a:t>
              </a:r>
              <a:r>
                <a:rPr lang="en-US" sz="3099" dirty="0" err="1">
                  <a:solidFill>
                    <a:srgbClr val="FFFFFF"/>
                  </a:solidFill>
                  <a:latin typeface="Public Sans"/>
                </a:rPr>
                <a:t>limpio</a:t>
              </a:r>
              <a:r>
                <a:rPr lang="en-US" sz="3099" dirty="0">
                  <a:solidFill>
                    <a:srgbClr val="FFFFFF"/>
                  </a:solidFill>
                  <a:latin typeface="Public Sans"/>
                </a:rPr>
                <a:t>.</a:t>
              </a:r>
            </a:p>
            <a:p>
              <a:pPr>
                <a:lnSpc>
                  <a:spcPts val="4649"/>
                </a:lnSpc>
              </a:pPr>
              <a:endParaRPr lang="en-US" sz="3099" dirty="0">
                <a:solidFill>
                  <a:srgbClr val="FFFFFF"/>
                </a:solidFill>
                <a:latin typeface="Public Sans"/>
              </a:endParaRPr>
            </a:p>
            <a:p>
              <a:pPr>
                <a:lnSpc>
                  <a:spcPts val="4649"/>
                </a:lnSpc>
              </a:pPr>
              <a:r>
                <a:rPr lang="en-US" sz="3099" dirty="0">
                  <a:solidFill>
                    <a:srgbClr val="FFFFFF"/>
                  </a:solidFill>
                  <a:latin typeface="Public Sans"/>
                </a:rPr>
                <a:t>La </a:t>
              </a:r>
              <a:r>
                <a:rPr lang="en-US" sz="3099" dirty="0" err="1">
                  <a:solidFill>
                    <a:srgbClr val="FFFFFF"/>
                  </a:solidFill>
                  <a:latin typeface="Public Sans"/>
                </a:rPr>
                <a:t>problemática</a:t>
              </a:r>
              <a:r>
                <a:rPr lang="en-US" sz="3099" dirty="0">
                  <a:solidFill>
                    <a:srgbClr val="FFFFFF"/>
                  </a:solidFill>
                  <a:latin typeface="Public Sans"/>
                </a:rPr>
                <a:t> del </a:t>
              </a:r>
              <a:r>
                <a:rPr lang="en-US" sz="3099" dirty="0" err="1">
                  <a:solidFill>
                    <a:srgbClr val="FFFFFF"/>
                  </a:solidFill>
                  <a:latin typeface="Public Sans"/>
                </a:rPr>
                <a:t>dopaje</a:t>
              </a:r>
              <a:r>
                <a:rPr lang="en-US" sz="3099" dirty="0">
                  <a:solidFill>
                    <a:srgbClr val="FFFFFF"/>
                  </a:solidFill>
                  <a:latin typeface="Public Sans"/>
                </a:rPr>
                <a:t> </a:t>
              </a:r>
              <a:r>
                <a:rPr lang="en-US" sz="3099" dirty="0" err="1">
                  <a:solidFill>
                    <a:srgbClr val="FFFFFF"/>
                  </a:solidFill>
                  <a:latin typeface="Public Sans"/>
                </a:rPr>
                <a:t>debe</a:t>
              </a:r>
              <a:r>
                <a:rPr lang="en-US" sz="3099" dirty="0">
                  <a:solidFill>
                    <a:srgbClr val="FFFFFF"/>
                  </a:solidFill>
                  <a:latin typeface="Public Sans"/>
                </a:rPr>
                <a:t> </a:t>
              </a:r>
              <a:r>
                <a:rPr lang="en-US" sz="3099" dirty="0" err="1">
                  <a:solidFill>
                    <a:srgbClr val="FFFFFF"/>
                  </a:solidFill>
                  <a:latin typeface="Public Sans"/>
                </a:rPr>
                <a:t>considerarse</a:t>
              </a:r>
              <a:r>
                <a:rPr lang="en-US" sz="3099" dirty="0">
                  <a:solidFill>
                    <a:srgbClr val="FFFFFF"/>
                  </a:solidFill>
                  <a:latin typeface="Public Sans"/>
                </a:rPr>
                <a:t> </a:t>
              </a:r>
              <a:r>
                <a:rPr lang="en-US" sz="3099" dirty="0" err="1">
                  <a:solidFill>
                    <a:srgbClr val="FFFFFF"/>
                  </a:solidFill>
                  <a:latin typeface="Public Sans"/>
                </a:rPr>
                <a:t>como</a:t>
              </a:r>
              <a:r>
                <a:rPr lang="en-US" sz="3099" dirty="0">
                  <a:solidFill>
                    <a:srgbClr val="FFFFFF"/>
                  </a:solidFill>
                  <a:latin typeface="Public Sans"/>
                </a:rPr>
                <a:t> un </a:t>
              </a:r>
              <a:r>
                <a:rPr lang="en-US" sz="3099" dirty="0" err="1">
                  <a:solidFill>
                    <a:srgbClr val="FFFFFF"/>
                  </a:solidFill>
                  <a:latin typeface="Public Sans"/>
                </a:rPr>
                <a:t>problema</a:t>
              </a:r>
              <a:r>
                <a:rPr lang="en-US" sz="3099" dirty="0">
                  <a:solidFill>
                    <a:srgbClr val="FFFFFF"/>
                  </a:solidFill>
                  <a:latin typeface="Public Sans"/>
                </a:rPr>
                <a:t> de </a:t>
              </a:r>
              <a:r>
                <a:rPr lang="en-US" sz="3099" dirty="0" err="1">
                  <a:solidFill>
                    <a:srgbClr val="FFFFFF"/>
                  </a:solidFill>
                  <a:latin typeface="Public Sans"/>
                </a:rPr>
                <a:t>salud</a:t>
              </a:r>
              <a:r>
                <a:rPr lang="en-US" sz="3099" dirty="0">
                  <a:solidFill>
                    <a:srgbClr val="FFFFFF"/>
                  </a:solidFill>
                  <a:latin typeface="Public Sans"/>
                </a:rPr>
                <a:t> </a:t>
              </a:r>
              <a:r>
                <a:rPr lang="en-US" sz="3099" dirty="0" err="1">
                  <a:solidFill>
                    <a:srgbClr val="FFFFFF"/>
                  </a:solidFill>
                  <a:latin typeface="Public Sans"/>
                </a:rPr>
                <a:t>pública</a:t>
              </a:r>
              <a:r>
                <a:rPr lang="en-US" sz="3099" dirty="0">
                  <a:solidFill>
                    <a:srgbClr val="FFFFFF"/>
                  </a:solidFill>
                  <a:latin typeface="Public Sans"/>
                </a:rPr>
                <a:t> y </a:t>
              </a:r>
              <a:r>
                <a:rPr lang="en-US" sz="3099" dirty="0" err="1">
                  <a:solidFill>
                    <a:srgbClr val="FFFFFF"/>
                  </a:solidFill>
                  <a:latin typeface="Public Sans"/>
                </a:rPr>
                <a:t>abordarse</a:t>
              </a:r>
              <a:r>
                <a:rPr lang="en-US" sz="3099" dirty="0">
                  <a:solidFill>
                    <a:srgbClr val="FFFFFF"/>
                  </a:solidFill>
                  <a:latin typeface="Public Sans"/>
                </a:rPr>
                <a:t> de </a:t>
              </a:r>
              <a:r>
                <a:rPr lang="en-US" sz="3099" dirty="0" err="1">
                  <a:solidFill>
                    <a:srgbClr val="FFFFFF"/>
                  </a:solidFill>
                  <a:latin typeface="Public Sans"/>
                </a:rPr>
                <a:t>manera</a:t>
              </a:r>
              <a:r>
                <a:rPr lang="en-US" sz="3099" dirty="0">
                  <a:solidFill>
                    <a:srgbClr val="FFFFFF"/>
                  </a:solidFill>
                  <a:latin typeface="Public Sans"/>
                </a:rPr>
                <a:t> transversal.</a:t>
              </a:r>
            </a:p>
            <a:p>
              <a:pPr>
                <a:lnSpc>
                  <a:spcPts val="3899"/>
                </a:lnSpc>
              </a:pPr>
              <a:endParaRPr lang="en-US" sz="3099" dirty="0">
                <a:solidFill>
                  <a:srgbClr val="FFFFFF"/>
                </a:solidFill>
                <a:latin typeface="Public Sans"/>
              </a:endParaRPr>
            </a:p>
          </p:txBody>
        </p:sp>
      </p:grpSp>
      <p:sp>
        <p:nvSpPr>
          <p:cNvPr id="11" name="TextBox 11"/>
          <p:cNvSpPr txBox="1"/>
          <p:nvPr/>
        </p:nvSpPr>
        <p:spPr>
          <a:xfrm>
            <a:off x="2235563" y="130347"/>
            <a:ext cx="14745735" cy="1024892"/>
          </a:xfrm>
          <a:prstGeom prst="rect">
            <a:avLst/>
          </a:prstGeom>
        </p:spPr>
        <p:txBody>
          <a:bodyPr lIns="0" tIns="0" rIns="0" bIns="0" rtlCol="0" anchor="t">
            <a:spAutoFit/>
          </a:bodyPr>
          <a:lstStyle/>
          <a:p>
            <a:pPr algn="ctr">
              <a:lnSpc>
                <a:spcPts val="7559"/>
              </a:lnSpc>
            </a:pPr>
            <a:r>
              <a:rPr lang="en-US" sz="5399">
                <a:solidFill>
                  <a:srgbClr val="FFFFFF"/>
                </a:solidFill>
                <a:latin typeface="Avenir"/>
              </a:rPr>
              <a:t>CONCLUSIONES. </a:t>
            </a:r>
          </a:p>
        </p:txBody>
      </p:sp>
      <p:sp>
        <p:nvSpPr>
          <p:cNvPr id="12" name="TextBox 12"/>
          <p:cNvSpPr txBox="1"/>
          <p:nvPr/>
        </p:nvSpPr>
        <p:spPr>
          <a:xfrm>
            <a:off x="1592727" y="2348297"/>
            <a:ext cx="9341346" cy="598171"/>
          </a:xfrm>
          <a:prstGeom prst="rect">
            <a:avLst/>
          </a:prstGeom>
        </p:spPr>
        <p:txBody>
          <a:bodyPr lIns="0" tIns="0" rIns="0" bIns="0" rtlCol="0" anchor="t">
            <a:spAutoFit/>
          </a:bodyPr>
          <a:lstStyle/>
          <a:p>
            <a:pPr algn="ctr">
              <a:lnSpc>
                <a:spcPts val="4949"/>
              </a:lnSpc>
              <a:spcBef>
                <a:spcPct val="0"/>
              </a:spcBef>
            </a:pPr>
            <a:r>
              <a:rPr lang="en-US" sz="3299">
                <a:solidFill>
                  <a:srgbClr val="000000"/>
                </a:solidFill>
                <a:latin typeface="Public Sans Bold"/>
              </a:rPr>
              <a:t>Teniendo en cuenta los presentes resultados...,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TextBox 7"/>
          <p:cNvSpPr txBox="1"/>
          <p:nvPr/>
        </p:nvSpPr>
        <p:spPr>
          <a:xfrm>
            <a:off x="6317958" y="3031134"/>
            <a:ext cx="11812534" cy="5610093"/>
          </a:xfrm>
          <a:prstGeom prst="rect">
            <a:avLst/>
          </a:prstGeom>
        </p:spPr>
        <p:txBody>
          <a:bodyPr lIns="0" tIns="0" rIns="0" bIns="0" rtlCol="0" anchor="t">
            <a:spAutoFit/>
          </a:bodyPr>
          <a:lstStyle/>
          <a:p>
            <a:pPr>
              <a:lnSpc>
                <a:spcPts val="3164"/>
              </a:lnSpc>
            </a:pPr>
            <a:r>
              <a:rPr lang="en-US" sz="2260">
                <a:solidFill>
                  <a:srgbClr val="000000"/>
                </a:solidFill>
                <a:latin typeface="Avenir"/>
              </a:rPr>
              <a:t>Conocer y analizar las actitudes hacia el dopaje del deportista profesional español en el deporte de atletismo. </a:t>
            </a:r>
          </a:p>
          <a:p>
            <a:pPr>
              <a:lnSpc>
                <a:spcPts val="3164"/>
              </a:lnSpc>
            </a:pPr>
            <a:endParaRPr lang="en-US" sz="2260">
              <a:solidFill>
                <a:srgbClr val="000000"/>
              </a:solidFill>
              <a:latin typeface="Avenir"/>
            </a:endParaRPr>
          </a:p>
          <a:p>
            <a:pPr>
              <a:lnSpc>
                <a:spcPts val="3164"/>
              </a:lnSpc>
            </a:pPr>
            <a:r>
              <a:rPr lang="en-US" sz="2260">
                <a:solidFill>
                  <a:srgbClr val="000000"/>
                </a:solidFill>
                <a:latin typeface="Avenir"/>
              </a:rPr>
              <a:t>Conocer y analizar las actitudes hacia el dopaje de los entrenadores de atletismo en España. </a:t>
            </a:r>
          </a:p>
          <a:p>
            <a:pPr>
              <a:lnSpc>
                <a:spcPts val="3164"/>
              </a:lnSpc>
            </a:pPr>
            <a:endParaRPr lang="en-US" sz="2260">
              <a:solidFill>
                <a:srgbClr val="000000"/>
              </a:solidFill>
              <a:latin typeface="Avenir"/>
            </a:endParaRPr>
          </a:p>
          <a:p>
            <a:pPr>
              <a:lnSpc>
                <a:spcPts val="3164"/>
              </a:lnSpc>
            </a:pPr>
            <a:r>
              <a:rPr lang="en-US" sz="2260">
                <a:solidFill>
                  <a:srgbClr val="000000"/>
                </a:solidFill>
                <a:latin typeface="Avenir"/>
              </a:rPr>
              <a:t>Determinar la prevalencia de dopaje. </a:t>
            </a:r>
          </a:p>
          <a:p>
            <a:pPr>
              <a:lnSpc>
                <a:spcPts val="3164"/>
              </a:lnSpc>
            </a:pPr>
            <a:endParaRPr lang="en-US" sz="2260">
              <a:solidFill>
                <a:srgbClr val="000000"/>
              </a:solidFill>
              <a:latin typeface="Avenir"/>
            </a:endParaRPr>
          </a:p>
          <a:p>
            <a:pPr>
              <a:lnSpc>
                <a:spcPts val="3164"/>
              </a:lnSpc>
            </a:pPr>
            <a:r>
              <a:rPr lang="en-US" sz="2260">
                <a:solidFill>
                  <a:srgbClr val="000000"/>
                </a:solidFill>
                <a:latin typeface="Avenir"/>
              </a:rPr>
              <a:t>Examinar de manera empírica el Modelo de Control de Drogas en el Deporte en deportistas y entrenadores y evaluar el alcance predictivo de las variables hacia las actitudes e intenciones de dopaje.</a:t>
            </a:r>
          </a:p>
          <a:p>
            <a:pPr>
              <a:lnSpc>
                <a:spcPts val="3164"/>
              </a:lnSpc>
            </a:pPr>
            <a:endParaRPr lang="en-US" sz="2260">
              <a:solidFill>
                <a:srgbClr val="000000"/>
              </a:solidFill>
              <a:latin typeface="Avenir"/>
            </a:endParaRPr>
          </a:p>
          <a:p>
            <a:pPr>
              <a:lnSpc>
                <a:spcPts val="3164"/>
              </a:lnSpc>
            </a:pPr>
            <a:r>
              <a:rPr lang="en-US" sz="2260">
                <a:solidFill>
                  <a:srgbClr val="000000"/>
                </a:solidFill>
                <a:latin typeface="Avenir"/>
              </a:rPr>
              <a:t>Evaluar de manera específica los factores morales y sociales más influyentes en la susceptibilidad al dopaje del atleta mediante un modelo de regresión.</a:t>
            </a:r>
          </a:p>
        </p:txBody>
      </p:sp>
      <p:sp>
        <p:nvSpPr>
          <p:cNvPr id="8" name="Freeform 8"/>
          <p:cNvSpPr/>
          <p:nvPr/>
        </p:nvSpPr>
        <p:spPr>
          <a:xfrm>
            <a:off x="5257401" y="3116859"/>
            <a:ext cx="800465" cy="800465"/>
          </a:xfrm>
          <a:custGeom>
            <a:avLst/>
            <a:gdLst/>
            <a:ahLst/>
            <a:cxnLst/>
            <a:rect l="l" t="t" r="r" b="b"/>
            <a:pathLst>
              <a:path w="800465" h="800465">
                <a:moveTo>
                  <a:pt x="0" y="0"/>
                </a:moveTo>
                <a:lnTo>
                  <a:pt x="800465" y="0"/>
                </a:lnTo>
                <a:lnTo>
                  <a:pt x="800465" y="800465"/>
                </a:lnTo>
                <a:lnTo>
                  <a:pt x="0" y="8004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5247561" y="4124647"/>
            <a:ext cx="840409" cy="840409"/>
          </a:xfrm>
          <a:custGeom>
            <a:avLst/>
            <a:gdLst/>
            <a:ahLst/>
            <a:cxnLst/>
            <a:rect l="l" t="t" r="r" b="b"/>
            <a:pathLst>
              <a:path w="840409" h="840409">
                <a:moveTo>
                  <a:pt x="0" y="0"/>
                </a:moveTo>
                <a:lnTo>
                  <a:pt x="840409" y="0"/>
                </a:lnTo>
                <a:lnTo>
                  <a:pt x="840409" y="840409"/>
                </a:lnTo>
                <a:lnTo>
                  <a:pt x="0" y="840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5235286" y="5172379"/>
            <a:ext cx="844695" cy="844695"/>
          </a:xfrm>
          <a:custGeom>
            <a:avLst/>
            <a:gdLst/>
            <a:ahLst/>
            <a:cxnLst/>
            <a:rect l="l" t="t" r="r" b="b"/>
            <a:pathLst>
              <a:path w="844695" h="844695">
                <a:moveTo>
                  <a:pt x="0" y="0"/>
                </a:moveTo>
                <a:lnTo>
                  <a:pt x="844695" y="0"/>
                </a:lnTo>
                <a:lnTo>
                  <a:pt x="844695" y="844695"/>
                </a:lnTo>
                <a:lnTo>
                  <a:pt x="0" y="844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5255550" y="6224204"/>
            <a:ext cx="824431" cy="824431"/>
          </a:xfrm>
          <a:custGeom>
            <a:avLst/>
            <a:gdLst/>
            <a:ahLst/>
            <a:cxnLst/>
            <a:rect l="l" t="t" r="r" b="b"/>
            <a:pathLst>
              <a:path w="824431" h="824431">
                <a:moveTo>
                  <a:pt x="0" y="0"/>
                </a:moveTo>
                <a:lnTo>
                  <a:pt x="824431" y="0"/>
                </a:lnTo>
                <a:lnTo>
                  <a:pt x="824431" y="824431"/>
                </a:lnTo>
                <a:lnTo>
                  <a:pt x="0" y="8244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5279468" y="7609299"/>
            <a:ext cx="800513" cy="800513"/>
          </a:xfrm>
          <a:custGeom>
            <a:avLst/>
            <a:gdLst/>
            <a:ahLst/>
            <a:cxnLst/>
            <a:rect l="l" t="t" r="r" b="b"/>
            <a:pathLst>
              <a:path w="800513" h="800513">
                <a:moveTo>
                  <a:pt x="0" y="0"/>
                </a:moveTo>
                <a:lnTo>
                  <a:pt x="800513" y="0"/>
                </a:lnTo>
                <a:lnTo>
                  <a:pt x="800513" y="800513"/>
                </a:lnTo>
                <a:lnTo>
                  <a:pt x="0" y="8005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1324966" y="4659827"/>
            <a:ext cx="2438434" cy="2438434"/>
          </a:xfrm>
          <a:custGeom>
            <a:avLst/>
            <a:gdLst/>
            <a:ahLst/>
            <a:cxnLst/>
            <a:rect l="l" t="t" r="r" b="b"/>
            <a:pathLst>
              <a:path w="2438434" h="2438434">
                <a:moveTo>
                  <a:pt x="0" y="0"/>
                </a:moveTo>
                <a:lnTo>
                  <a:pt x="2438434" y="0"/>
                </a:lnTo>
                <a:lnTo>
                  <a:pt x="2438434" y="2438433"/>
                </a:lnTo>
                <a:lnTo>
                  <a:pt x="0" y="24384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4" name="TextBox 14"/>
          <p:cNvSpPr txBox="1"/>
          <p:nvPr/>
        </p:nvSpPr>
        <p:spPr>
          <a:xfrm>
            <a:off x="3467134" y="467042"/>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OBJETIVOS DE LA TESIS DOCTORAL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056269"/>
            <a:chOff x="0" y="0"/>
            <a:chExt cx="4883373" cy="541569"/>
          </a:xfrm>
        </p:grpSpPr>
        <p:sp>
          <p:nvSpPr>
            <p:cNvPr id="3" name="Freeform 3"/>
            <p:cNvSpPr/>
            <p:nvPr/>
          </p:nvSpPr>
          <p:spPr>
            <a:xfrm>
              <a:off x="0" y="0"/>
              <a:ext cx="4883373" cy="541569"/>
            </a:xfrm>
            <a:custGeom>
              <a:avLst/>
              <a:gdLst/>
              <a:ahLst/>
              <a:cxnLst/>
              <a:rect l="l" t="t" r="r" b="b"/>
              <a:pathLst>
                <a:path w="4883373" h="541569">
                  <a:moveTo>
                    <a:pt x="0" y="0"/>
                  </a:moveTo>
                  <a:lnTo>
                    <a:pt x="4883373" y="0"/>
                  </a:lnTo>
                  <a:lnTo>
                    <a:pt x="4883373" y="541569"/>
                  </a:lnTo>
                  <a:lnTo>
                    <a:pt x="0" y="541569"/>
                  </a:lnTo>
                  <a:close/>
                </a:path>
              </a:pathLst>
            </a:custGeom>
            <a:solidFill>
              <a:srgbClr val="0088AF"/>
            </a:solidFill>
          </p:spPr>
          <p:txBody>
            <a:bodyPr/>
            <a:lstStyle/>
            <a:p>
              <a:endParaRPr lang="en-GB"/>
            </a:p>
          </p:txBody>
        </p:sp>
        <p:sp>
          <p:nvSpPr>
            <p:cNvPr id="4" name="TextBox 4"/>
            <p:cNvSpPr txBox="1"/>
            <p:nvPr/>
          </p:nvSpPr>
          <p:spPr>
            <a:xfrm>
              <a:off x="0" y="-76200"/>
              <a:ext cx="4883373" cy="617769"/>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sp>
        <p:nvSpPr>
          <p:cNvPr id="7" name="TextBox 7"/>
          <p:cNvSpPr txBox="1"/>
          <p:nvPr/>
        </p:nvSpPr>
        <p:spPr>
          <a:xfrm>
            <a:off x="3040137" y="612116"/>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MARCO TEÓRICO CONCEPTUAL</a:t>
            </a:r>
          </a:p>
        </p:txBody>
      </p:sp>
      <p:sp>
        <p:nvSpPr>
          <p:cNvPr id="8" name="TextBox 8"/>
          <p:cNvSpPr txBox="1"/>
          <p:nvPr/>
        </p:nvSpPr>
        <p:spPr>
          <a:xfrm>
            <a:off x="849359" y="2919330"/>
            <a:ext cx="4038018" cy="1710690"/>
          </a:xfrm>
          <a:prstGeom prst="rect">
            <a:avLst/>
          </a:prstGeom>
        </p:spPr>
        <p:txBody>
          <a:bodyPr lIns="0" tIns="0" rIns="0" bIns="0" rtlCol="0" anchor="t">
            <a:spAutoFit/>
          </a:bodyPr>
          <a:lstStyle/>
          <a:p>
            <a:pPr algn="ctr">
              <a:lnSpc>
                <a:spcPts val="4409"/>
              </a:lnSpc>
            </a:pPr>
            <a:r>
              <a:rPr lang="en-US" sz="3150">
                <a:solidFill>
                  <a:srgbClr val="000000"/>
                </a:solidFill>
                <a:latin typeface="Avenir Bold"/>
              </a:rPr>
              <a:t>El Modelo de Control de Drogas en el Deporte (SDCM)</a:t>
            </a:r>
          </a:p>
        </p:txBody>
      </p:sp>
      <p:grpSp>
        <p:nvGrpSpPr>
          <p:cNvPr id="9" name="Group 9"/>
          <p:cNvGrpSpPr/>
          <p:nvPr/>
        </p:nvGrpSpPr>
        <p:grpSpPr>
          <a:xfrm>
            <a:off x="5789153" y="2189867"/>
            <a:ext cx="11470147" cy="7885735"/>
            <a:chOff x="0" y="0"/>
            <a:chExt cx="15293530" cy="10514314"/>
          </a:xfrm>
        </p:grpSpPr>
        <p:grpSp>
          <p:nvGrpSpPr>
            <p:cNvPr id="10" name="Group 10"/>
            <p:cNvGrpSpPr/>
            <p:nvPr/>
          </p:nvGrpSpPr>
          <p:grpSpPr>
            <a:xfrm>
              <a:off x="8125453" y="3932824"/>
              <a:ext cx="3372477" cy="1623354"/>
              <a:chOff x="0" y="0"/>
              <a:chExt cx="758978" cy="365337"/>
            </a:xfrm>
          </p:grpSpPr>
          <p:sp>
            <p:nvSpPr>
              <p:cNvPr id="11" name="Freeform 11"/>
              <p:cNvSpPr/>
              <p:nvPr/>
            </p:nvSpPr>
            <p:spPr>
              <a:xfrm>
                <a:off x="0" y="0"/>
                <a:ext cx="758978" cy="365337"/>
              </a:xfrm>
              <a:custGeom>
                <a:avLst/>
                <a:gdLst/>
                <a:ahLst/>
                <a:cxnLst/>
                <a:rect l="l" t="t" r="r" b="b"/>
                <a:pathLst>
                  <a:path w="758978" h="365337">
                    <a:moveTo>
                      <a:pt x="109554" y="0"/>
                    </a:moveTo>
                    <a:lnTo>
                      <a:pt x="649424" y="0"/>
                    </a:lnTo>
                    <a:cubicBezTo>
                      <a:pt x="678479" y="0"/>
                      <a:pt x="706345" y="11542"/>
                      <a:pt x="726890" y="32088"/>
                    </a:cubicBezTo>
                    <a:cubicBezTo>
                      <a:pt x="747435" y="52633"/>
                      <a:pt x="758978" y="80498"/>
                      <a:pt x="758978" y="109554"/>
                    </a:cubicBezTo>
                    <a:lnTo>
                      <a:pt x="758978" y="255783"/>
                    </a:lnTo>
                    <a:cubicBezTo>
                      <a:pt x="758978" y="284838"/>
                      <a:pt x="747435" y="312704"/>
                      <a:pt x="726890" y="333249"/>
                    </a:cubicBezTo>
                    <a:cubicBezTo>
                      <a:pt x="706345" y="353794"/>
                      <a:pt x="678479" y="365337"/>
                      <a:pt x="649424" y="365337"/>
                    </a:cubicBezTo>
                    <a:lnTo>
                      <a:pt x="109554" y="365337"/>
                    </a:lnTo>
                    <a:cubicBezTo>
                      <a:pt x="49049" y="365337"/>
                      <a:pt x="0" y="316288"/>
                      <a:pt x="0" y="255783"/>
                    </a:cubicBezTo>
                    <a:lnTo>
                      <a:pt x="0" y="109554"/>
                    </a:lnTo>
                    <a:cubicBezTo>
                      <a:pt x="0" y="80498"/>
                      <a:pt x="11542" y="52633"/>
                      <a:pt x="32088" y="32088"/>
                    </a:cubicBezTo>
                    <a:cubicBezTo>
                      <a:pt x="52633" y="11542"/>
                      <a:pt x="80498" y="0"/>
                      <a:pt x="109554" y="0"/>
                    </a:cubicBezTo>
                    <a:close/>
                  </a:path>
                </a:pathLst>
              </a:custGeom>
              <a:solidFill>
                <a:srgbClr val="E6D4BA"/>
              </a:solidFill>
            </p:spPr>
            <p:txBody>
              <a:bodyPr/>
              <a:lstStyle/>
              <a:p>
                <a:endParaRPr lang="en-GB"/>
              </a:p>
            </p:txBody>
          </p:sp>
          <p:sp>
            <p:nvSpPr>
              <p:cNvPr id="12" name="TextBox 12"/>
              <p:cNvSpPr txBox="1"/>
              <p:nvPr/>
            </p:nvSpPr>
            <p:spPr>
              <a:xfrm>
                <a:off x="0" y="-9525"/>
                <a:ext cx="758978" cy="374862"/>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Actitudes</a:t>
                </a:r>
              </a:p>
              <a:p>
                <a:pPr algn="ctr">
                  <a:lnSpc>
                    <a:spcPts val="2085"/>
                  </a:lnSpc>
                </a:pPr>
                <a:r>
                  <a:rPr lang="en-US" sz="1738">
                    <a:solidFill>
                      <a:srgbClr val="000000"/>
                    </a:solidFill>
                    <a:latin typeface="Public Sans"/>
                  </a:rPr>
                  <a:t>Intenciones</a:t>
                </a:r>
              </a:p>
              <a:p>
                <a:pPr algn="ctr">
                  <a:lnSpc>
                    <a:spcPts val="2085"/>
                  </a:lnSpc>
                </a:pPr>
                <a:r>
                  <a:rPr lang="en-US" sz="1738">
                    <a:solidFill>
                      <a:srgbClr val="000000"/>
                    </a:solidFill>
                    <a:latin typeface="Public Sans"/>
                  </a:rPr>
                  <a:t>Susceptibilidad</a:t>
                </a:r>
              </a:p>
              <a:p>
                <a:pPr algn="ctr">
                  <a:lnSpc>
                    <a:spcPts val="2085"/>
                  </a:lnSpc>
                </a:pPr>
                <a:r>
                  <a:rPr lang="en-US" sz="1738">
                    <a:solidFill>
                      <a:srgbClr val="000000"/>
                    </a:solidFill>
                    <a:latin typeface="Public Sans"/>
                  </a:rPr>
                  <a:t>al dopaje</a:t>
                </a:r>
              </a:p>
            </p:txBody>
          </p:sp>
        </p:grpSp>
        <p:grpSp>
          <p:nvGrpSpPr>
            <p:cNvPr id="13" name="Group 13"/>
            <p:cNvGrpSpPr/>
            <p:nvPr/>
          </p:nvGrpSpPr>
          <p:grpSpPr>
            <a:xfrm>
              <a:off x="12627653" y="3669472"/>
              <a:ext cx="2089727" cy="208972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BBDD"/>
              </a:solidFill>
            </p:spPr>
            <p:txBody>
              <a:bodyPr/>
              <a:lstStyle/>
              <a:p>
                <a:endParaRPr lang="en-GB"/>
              </a:p>
            </p:txBody>
          </p:sp>
          <p:sp>
            <p:nvSpPr>
              <p:cNvPr id="15" name="TextBox 15"/>
              <p:cNvSpPr txBox="1"/>
              <p:nvPr/>
            </p:nvSpPr>
            <p:spPr>
              <a:xfrm>
                <a:off x="76200" y="66675"/>
                <a:ext cx="660400" cy="669925"/>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Conducta dopante</a:t>
                </a:r>
              </a:p>
            </p:txBody>
          </p:sp>
        </p:grpSp>
        <p:grpSp>
          <p:nvGrpSpPr>
            <p:cNvPr id="16" name="Group 16"/>
            <p:cNvGrpSpPr/>
            <p:nvPr/>
          </p:nvGrpSpPr>
          <p:grpSpPr>
            <a:xfrm>
              <a:off x="12020307" y="988294"/>
              <a:ext cx="3242028" cy="1480964"/>
              <a:chOff x="0" y="0"/>
              <a:chExt cx="729620" cy="333292"/>
            </a:xfrm>
          </p:grpSpPr>
          <p:sp>
            <p:nvSpPr>
              <p:cNvPr id="17" name="Freeform 17"/>
              <p:cNvSpPr/>
              <p:nvPr/>
            </p:nvSpPr>
            <p:spPr>
              <a:xfrm>
                <a:off x="0" y="0"/>
                <a:ext cx="729620" cy="333292"/>
              </a:xfrm>
              <a:custGeom>
                <a:avLst/>
                <a:gdLst/>
                <a:ahLst/>
                <a:cxnLst/>
                <a:rect l="l" t="t" r="r" b="b"/>
                <a:pathLst>
                  <a:path w="729620" h="333292">
                    <a:moveTo>
                      <a:pt x="113962" y="0"/>
                    </a:moveTo>
                    <a:lnTo>
                      <a:pt x="615658" y="0"/>
                    </a:lnTo>
                    <a:cubicBezTo>
                      <a:pt x="678597" y="0"/>
                      <a:pt x="729620" y="51022"/>
                      <a:pt x="729620" y="113962"/>
                    </a:cubicBezTo>
                    <a:lnTo>
                      <a:pt x="729620" y="219330"/>
                    </a:lnTo>
                    <a:cubicBezTo>
                      <a:pt x="729620" y="249554"/>
                      <a:pt x="717613" y="278541"/>
                      <a:pt x="696241" y="299913"/>
                    </a:cubicBezTo>
                    <a:cubicBezTo>
                      <a:pt x="674869" y="321285"/>
                      <a:pt x="645883" y="333292"/>
                      <a:pt x="615658" y="333292"/>
                    </a:cubicBezTo>
                    <a:lnTo>
                      <a:pt x="113962" y="333292"/>
                    </a:lnTo>
                    <a:cubicBezTo>
                      <a:pt x="51022" y="333292"/>
                      <a:pt x="0" y="282269"/>
                      <a:pt x="0" y="219330"/>
                    </a:cubicBezTo>
                    <a:lnTo>
                      <a:pt x="0" y="113962"/>
                    </a:lnTo>
                    <a:cubicBezTo>
                      <a:pt x="0" y="83737"/>
                      <a:pt x="12007" y="54751"/>
                      <a:pt x="33379" y="33379"/>
                    </a:cubicBezTo>
                    <a:cubicBezTo>
                      <a:pt x="54751" y="12007"/>
                      <a:pt x="83737" y="0"/>
                      <a:pt x="113962" y="0"/>
                    </a:cubicBezTo>
                    <a:close/>
                  </a:path>
                </a:pathLst>
              </a:custGeom>
              <a:solidFill>
                <a:srgbClr val="BACCDD"/>
              </a:solidFill>
            </p:spPr>
            <p:txBody>
              <a:bodyPr/>
              <a:lstStyle/>
              <a:p>
                <a:endParaRPr lang="en-GB"/>
              </a:p>
            </p:txBody>
          </p:sp>
          <p:sp>
            <p:nvSpPr>
              <p:cNvPr id="18" name="TextBox 18"/>
              <p:cNvSpPr txBox="1"/>
              <p:nvPr/>
            </p:nvSpPr>
            <p:spPr>
              <a:xfrm>
                <a:off x="0" y="-9525"/>
                <a:ext cx="729620" cy="342817"/>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Asequibilidad (de sustancias dopantes)</a:t>
                </a:r>
              </a:p>
            </p:txBody>
          </p:sp>
        </p:grpSp>
        <p:grpSp>
          <p:nvGrpSpPr>
            <p:cNvPr id="19" name="Group 19"/>
            <p:cNvGrpSpPr/>
            <p:nvPr/>
          </p:nvGrpSpPr>
          <p:grpSpPr>
            <a:xfrm>
              <a:off x="12051502" y="7171420"/>
              <a:ext cx="3242028" cy="1480964"/>
              <a:chOff x="0" y="0"/>
              <a:chExt cx="729620" cy="333292"/>
            </a:xfrm>
          </p:grpSpPr>
          <p:sp>
            <p:nvSpPr>
              <p:cNvPr id="20" name="Freeform 20"/>
              <p:cNvSpPr/>
              <p:nvPr/>
            </p:nvSpPr>
            <p:spPr>
              <a:xfrm>
                <a:off x="0" y="0"/>
                <a:ext cx="729620" cy="333292"/>
              </a:xfrm>
              <a:custGeom>
                <a:avLst/>
                <a:gdLst/>
                <a:ahLst/>
                <a:cxnLst/>
                <a:rect l="l" t="t" r="r" b="b"/>
                <a:pathLst>
                  <a:path w="729620" h="333292">
                    <a:moveTo>
                      <a:pt x="113962" y="0"/>
                    </a:moveTo>
                    <a:lnTo>
                      <a:pt x="615658" y="0"/>
                    </a:lnTo>
                    <a:cubicBezTo>
                      <a:pt x="678597" y="0"/>
                      <a:pt x="729620" y="51022"/>
                      <a:pt x="729620" y="113962"/>
                    </a:cubicBezTo>
                    <a:lnTo>
                      <a:pt x="729620" y="219330"/>
                    </a:lnTo>
                    <a:cubicBezTo>
                      <a:pt x="729620" y="249554"/>
                      <a:pt x="717613" y="278541"/>
                      <a:pt x="696241" y="299913"/>
                    </a:cubicBezTo>
                    <a:cubicBezTo>
                      <a:pt x="674869" y="321285"/>
                      <a:pt x="645883" y="333292"/>
                      <a:pt x="615658" y="333292"/>
                    </a:cubicBezTo>
                    <a:lnTo>
                      <a:pt x="113962" y="333292"/>
                    </a:lnTo>
                    <a:cubicBezTo>
                      <a:pt x="51022" y="333292"/>
                      <a:pt x="0" y="282269"/>
                      <a:pt x="0" y="219330"/>
                    </a:cubicBezTo>
                    <a:lnTo>
                      <a:pt x="0" y="113962"/>
                    </a:lnTo>
                    <a:cubicBezTo>
                      <a:pt x="0" y="83737"/>
                      <a:pt x="12007" y="54751"/>
                      <a:pt x="33379" y="33379"/>
                    </a:cubicBezTo>
                    <a:cubicBezTo>
                      <a:pt x="54751" y="12007"/>
                      <a:pt x="83737" y="0"/>
                      <a:pt x="113962" y="0"/>
                    </a:cubicBezTo>
                    <a:close/>
                  </a:path>
                </a:pathLst>
              </a:custGeom>
              <a:solidFill>
                <a:srgbClr val="BACCDD"/>
              </a:solidFill>
            </p:spPr>
            <p:txBody>
              <a:bodyPr/>
              <a:lstStyle/>
              <a:p>
                <a:endParaRPr lang="en-GB"/>
              </a:p>
            </p:txBody>
          </p:sp>
          <p:sp>
            <p:nvSpPr>
              <p:cNvPr id="21" name="TextBox 21"/>
              <p:cNvSpPr txBox="1"/>
              <p:nvPr/>
            </p:nvSpPr>
            <p:spPr>
              <a:xfrm>
                <a:off x="0" y="-9525"/>
                <a:ext cx="729620" cy="342817"/>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Disponibilidad (de sustancias dopantes)</a:t>
                </a:r>
              </a:p>
            </p:txBody>
          </p:sp>
        </p:grpSp>
        <p:sp>
          <p:nvSpPr>
            <p:cNvPr id="22" name="AutoShape 22"/>
            <p:cNvSpPr/>
            <p:nvPr/>
          </p:nvSpPr>
          <p:spPr>
            <a:xfrm rot="5310668">
              <a:off x="13056609" y="3031485"/>
              <a:ext cx="1200620"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23" name="AutoShape 23"/>
            <p:cNvSpPr/>
            <p:nvPr/>
          </p:nvSpPr>
          <p:spPr>
            <a:xfrm rot="-5400000">
              <a:off x="12966406" y="6427429"/>
              <a:ext cx="1412221"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24" name="AutoShape 24"/>
            <p:cNvSpPr/>
            <p:nvPr/>
          </p:nvSpPr>
          <p:spPr>
            <a:xfrm rot="-91772">
              <a:off x="11497728" y="4691538"/>
              <a:ext cx="1130126" cy="0"/>
            </a:xfrm>
            <a:prstGeom prst="line">
              <a:avLst/>
            </a:prstGeom>
            <a:ln w="75760" cap="flat">
              <a:solidFill>
                <a:srgbClr val="000000"/>
              </a:solidFill>
              <a:prstDash val="solid"/>
              <a:headEnd type="none" w="sm" len="sm"/>
              <a:tailEnd type="arrow" w="med" len="sm"/>
            </a:ln>
          </p:spPr>
          <p:txBody>
            <a:bodyPr/>
            <a:lstStyle/>
            <a:p>
              <a:endParaRPr lang="en-GB"/>
            </a:p>
          </p:txBody>
        </p:sp>
        <p:grpSp>
          <p:nvGrpSpPr>
            <p:cNvPr id="25" name="Group 25"/>
            <p:cNvGrpSpPr/>
            <p:nvPr/>
          </p:nvGrpSpPr>
          <p:grpSpPr>
            <a:xfrm>
              <a:off x="0" y="0"/>
              <a:ext cx="3372477" cy="1480964"/>
              <a:chOff x="0" y="0"/>
              <a:chExt cx="758978" cy="333292"/>
            </a:xfrm>
          </p:grpSpPr>
          <p:sp>
            <p:nvSpPr>
              <p:cNvPr id="26" name="Freeform 26"/>
              <p:cNvSpPr/>
              <p:nvPr/>
            </p:nvSpPr>
            <p:spPr>
              <a:xfrm>
                <a:off x="0" y="0"/>
                <a:ext cx="758978" cy="333292"/>
              </a:xfrm>
              <a:custGeom>
                <a:avLst/>
                <a:gdLst/>
                <a:ahLst/>
                <a:cxnLst/>
                <a:rect l="l" t="t" r="r" b="b"/>
                <a:pathLst>
                  <a:path w="758978" h="333292">
                    <a:moveTo>
                      <a:pt x="109554" y="0"/>
                    </a:moveTo>
                    <a:lnTo>
                      <a:pt x="649424" y="0"/>
                    </a:lnTo>
                    <a:cubicBezTo>
                      <a:pt x="678479" y="0"/>
                      <a:pt x="706345" y="11542"/>
                      <a:pt x="726890" y="32088"/>
                    </a:cubicBezTo>
                    <a:cubicBezTo>
                      <a:pt x="747435" y="52633"/>
                      <a:pt x="758978" y="80498"/>
                      <a:pt x="758978" y="109554"/>
                    </a:cubicBezTo>
                    <a:lnTo>
                      <a:pt x="758978" y="223738"/>
                    </a:lnTo>
                    <a:cubicBezTo>
                      <a:pt x="758978" y="284243"/>
                      <a:pt x="709929" y="333292"/>
                      <a:pt x="649424" y="333292"/>
                    </a:cubicBezTo>
                    <a:lnTo>
                      <a:pt x="109554" y="333292"/>
                    </a:lnTo>
                    <a:cubicBezTo>
                      <a:pt x="49049" y="333292"/>
                      <a:pt x="0" y="284243"/>
                      <a:pt x="0" y="223738"/>
                    </a:cubicBezTo>
                    <a:lnTo>
                      <a:pt x="0" y="109554"/>
                    </a:lnTo>
                    <a:cubicBezTo>
                      <a:pt x="0" y="80498"/>
                      <a:pt x="11542" y="52633"/>
                      <a:pt x="32088" y="32088"/>
                    </a:cubicBezTo>
                    <a:cubicBezTo>
                      <a:pt x="52633" y="11542"/>
                      <a:pt x="80498" y="0"/>
                      <a:pt x="109554" y="0"/>
                    </a:cubicBezTo>
                    <a:close/>
                  </a:path>
                </a:pathLst>
              </a:custGeom>
              <a:solidFill>
                <a:srgbClr val="DDBABA"/>
              </a:solidFill>
            </p:spPr>
            <p:txBody>
              <a:bodyPr/>
              <a:lstStyle/>
              <a:p>
                <a:endParaRPr lang="en-GB"/>
              </a:p>
            </p:txBody>
          </p:sp>
          <p:sp>
            <p:nvSpPr>
              <p:cNvPr id="27" name="TextBox 27"/>
              <p:cNvSpPr txBox="1"/>
              <p:nvPr/>
            </p:nvSpPr>
            <p:spPr>
              <a:xfrm>
                <a:off x="0" y="-9525"/>
                <a:ext cx="758978" cy="342817"/>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Factores de PERSONALIDAD y PSICOLÓGICOS</a:t>
                </a:r>
              </a:p>
            </p:txBody>
          </p:sp>
        </p:grpSp>
        <p:grpSp>
          <p:nvGrpSpPr>
            <p:cNvPr id="28" name="Group 28"/>
            <p:cNvGrpSpPr/>
            <p:nvPr/>
          </p:nvGrpSpPr>
          <p:grpSpPr>
            <a:xfrm>
              <a:off x="3975696" y="0"/>
              <a:ext cx="3372477" cy="1480964"/>
              <a:chOff x="0" y="0"/>
              <a:chExt cx="758978" cy="333292"/>
            </a:xfrm>
          </p:grpSpPr>
          <p:sp>
            <p:nvSpPr>
              <p:cNvPr id="29" name="Freeform 29"/>
              <p:cNvSpPr/>
              <p:nvPr/>
            </p:nvSpPr>
            <p:spPr>
              <a:xfrm>
                <a:off x="0" y="0"/>
                <a:ext cx="758978" cy="333292"/>
              </a:xfrm>
              <a:custGeom>
                <a:avLst/>
                <a:gdLst/>
                <a:ahLst/>
                <a:cxnLst/>
                <a:rect l="l" t="t" r="r" b="b"/>
                <a:pathLst>
                  <a:path w="758978" h="333292">
                    <a:moveTo>
                      <a:pt x="109554" y="0"/>
                    </a:moveTo>
                    <a:lnTo>
                      <a:pt x="649424" y="0"/>
                    </a:lnTo>
                    <a:cubicBezTo>
                      <a:pt x="678479" y="0"/>
                      <a:pt x="706345" y="11542"/>
                      <a:pt x="726890" y="32088"/>
                    </a:cubicBezTo>
                    <a:cubicBezTo>
                      <a:pt x="747435" y="52633"/>
                      <a:pt x="758978" y="80498"/>
                      <a:pt x="758978" y="109554"/>
                    </a:cubicBezTo>
                    <a:lnTo>
                      <a:pt x="758978" y="223738"/>
                    </a:lnTo>
                    <a:cubicBezTo>
                      <a:pt x="758978" y="284243"/>
                      <a:pt x="709929" y="333292"/>
                      <a:pt x="649424" y="333292"/>
                    </a:cubicBezTo>
                    <a:lnTo>
                      <a:pt x="109554" y="333292"/>
                    </a:lnTo>
                    <a:cubicBezTo>
                      <a:pt x="49049" y="333292"/>
                      <a:pt x="0" y="284243"/>
                      <a:pt x="0" y="223738"/>
                    </a:cubicBezTo>
                    <a:lnTo>
                      <a:pt x="0" y="109554"/>
                    </a:lnTo>
                    <a:cubicBezTo>
                      <a:pt x="0" y="80498"/>
                      <a:pt x="11542" y="52633"/>
                      <a:pt x="32088" y="32088"/>
                    </a:cubicBezTo>
                    <a:cubicBezTo>
                      <a:pt x="52633" y="11542"/>
                      <a:pt x="80498" y="0"/>
                      <a:pt x="109554" y="0"/>
                    </a:cubicBezTo>
                    <a:close/>
                  </a:path>
                </a:pathLst>
              </a:custGeom>
              <a:solidFill>
                <a:srgbClr val="DDBABA"/>
              </a:solidFill>
            </p:spPr>
            <p:txBody>
              <a:bodyPr/>
              <a:lstStyle/>
              <a:p>
                <a:endParaRPr lang="en-GB"/>
              </a:p>
            </p:txBody>
          </p:sp>
          <p:sp>
            <p:nvSpPr>
              <p:cNvPr id="30" name="TextBox 30"/>
              <p:cNvSpPr txBox="1"/>
              <p:nvPr/>
            </p:nvSpPr>
            <p:spPr>
              <a:xfrm>
                <a:off x="0" y="-9525"/>
                <a:ext cx="758978" cy="342817"/>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MORALIDAD y engaño</a:t>
                </a:r>
              </a:p>
            </p:txBody>
          </p:sp>
        </p:grpSp>
        <p:grpSp>
          <p:nvGrpSpPr>
            <p:cNvPr id="31" name="Group 31"/>
            <p:cNvGrpSpPr/>
            <p:nvPr/>
          </p:nvGrpSpPr>
          <p:grpSpPr>
            <a:xfrm>
              <a:off x="0" y="4511421"/>
              <a:ext cx="3481185" cy="1623354"/>
              <a:chOff x="0" y="0"/>
              <a:chExt cx="783442" cy="365337"/>
            </a:xfrm>
          </p:grpSpPr>
          <p:sp>
            <p:nvSpPr>
              <p:cNvPr id="32" name="Freeform 32"/>
              <p:cNvSpPr/>
              <p:nvPr/>
            </p:nvSpPr>
            <p:spPr>
              <a:xfrm>
                <a:off x="0" y="0"/>
                <a:ext cx="783442" cy="365337"/>
              </a:xfrm>
              <a:custGeom>
                <a:avLst/>
                <a:gdLst/>
                <a:ahLst/>
                <a:cxnLst/>
                <a:rect l="l" t="t" r="r" b="b"/>
                <a:pathLst>
                  <a:path w="783442" h="365337">
                    <a:moveTo>
                      <a:pt x="106133" y="0"/>
                    </a:moveTo>
                    <a:lnTo>
                      <a:pt x="677310" y="0"/>
                    </a:lnTo>
                    <a:cubicBezTo>
                      <a:pt x="705458" y="0"/>
                      <a:pt x="732453" y="11182"/>
                      <a:pt x="752357" y="31086"/>
                    </a:cubicBezTo>
                    <a:cubicBezTo>
                      <a:pt x="772261" y="50989"/>
                      <a:pt x="783442" y="77985"/>
                      <a:pt x="783442" y="106133"/>
                    </a:cubicBezTo>
                    <a:lnTo>
                      <a:pt x="783442" y="259204"/>
                    </a:lnTo>
                    <a:cubicBezTo>
                      <a:pt x="783442" y="317819"/>
                      <a:pt x="735925" y="365337"/>
                      <a:pt x="677310" y="365337"/>
                    </a:cubicBezTo>
                    <a:lnTo>
                      <a:pt x="106133" y="365337"/>
                    </a:lnTo>
                    <a:cubicBezTo>
                      <a:pt x="47517" y="365337"/>
                      <a:pt x="0" y="317819"/>
                      <a:pt x="0" y="259204"/>
                    </a:cubicBezTo>
                    <a:lnTo>
                      <a:pt x="0" y="106133"/>
                    </a:lnTo>
                    <a:cubicBezTo>
                      <a:pt x="0" y="47517"/>
                      <a:pt x="47517" y="0"/>
                      <a:pt x="106133" y="0"/>
                    </a:cubicBezTo>
                    <a:close/>
                  </a:path>
                </a:pathLst>
              </a:custGeom>
              <a:solidFill>
                <a:srgbClr val="DDBABA"/>
              </a:solidFill>
            </p:spPr>
            <p:txBody>
              <a:bodyPr/>
              <a:lstStyle/>
              <a:p>
                <a:endParaRPr lang="en-GB"/>
              </a:p>
            </p:txBody>
          </p:sp>
          <p:sp>
            <p:nvSpPr>
              <p:cNvPr id="33" name="TextBox 33"/>
              <p:cNvSpPr txBox="1"/>
              <p:nvPr/>
            </p:nvSpPr>
            <p:spPr>
              <a:xfrm>
                <a:off x="0" y="-9525"/>
                <a:ext cx="783442" cy="374862"/>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NORMAS SOCIALES: normas subjetivas, descriptivas, grupos de referencia. </a:t>
                </a:r>
              </a:p>
            </p:txBody>
          </p:sp>
        </p:grpSp>
        <p:grpSp>
          <p:nvGrpSpPr>
            <p:cNvPr id="34" name="Group 34"/>
            <p:cNvGrpSpPr/>
            <p:nvPr/>
          </p:nvGrpSpPr>
          <p:grpSpPr>
            <a:xfrm>
              <a:off x="43483" y="2046118"/>
              <a:ext cx="3285511" cy="1623354"/>
              <a:chOff x="0" y="0"/>
              <a:chExt cx="739406" cy="365337"/>
            </a:xfrm>
          </p:grpSpPr>
          <p:sp>
            <p:nvSpPr>
              <p:cNvPr id="35" name="Freeform 35"/>
              <p:cNvSpPr/>
              <p:nvPr/>
            </p:nvSpPr>
            <p:spPr>
              <a:xfrm>
                <a:off x="0" y="0"/>
                <a:ext cx="739406" cy="365337"/>
              </a:xfrm>
              <a:custGeom>
                <a:avLst/>
                <a:gdLst/>
                <a:ahLst/>
                <a:cxnLst/>
                <a:rect l="l" t="t" r="r" b="b"/>
                <a:pathLst>
                  <a:path w="739406" h="365337">
                    <a:moveTo>
                      <a:pt x="112454" y="0"/>
                    </a:moveTo>
                    <a:lnTo>
                      <a:pt x="626952" y="0"/>
                    </a:lnTo>
                    <a:cubicBezTo>
                      <a:pt x="656777" y="0"/>
                      <a:pt x="685380" y="11848"/>
                      <a:pt x="706469" y="32937"/>
                    </a:cubicBezTo>
                    <a:cubicBezTo>
                      <a:pt x="727558" y="54026"/>
                      <a:pt x="739406" y="82629"/>
                      <a:pt x="739406" y="112454"/>
                    </a:cubicBezTo>
                    <a:lnTo>
                      <a:pt x="739406" y="252883"/>
                    </a:lnTo>
                    <a:cubicBezTo>
                      <a:pt x="739406" y="314989"/>
                      <a:pt x="689059" y="365337"/>
                      <a:pt x="626952" y="365337"/>
                    </a:cubicBezTo>
                    <a:lnTo>
                      <a:pt x="112454" y="365337"/>
                    </a:lnTo>
                    <a:cubicBezTo>
                      <a:pt x="50347" y="365337"/>
                      <a:pt x="0" y="314989"/>
                      <a:pt x="0" y="252883"/>
                    </a:cubicBezTo>
                    <a:lnTo>
                      <a:pt x="0" y="112454"/>
                    </a:lnTo>
                    <a:cubicBezTo>
                      <a:pt x="0" y="50347"/>
                      <a:pt x="50347" y="0"/>
                      <a:pt x="112454" y="0"/>
                    </a:cubicBezTo>
                    <a:close/>
                  </a:path>
                </a:pathLst>
              </a:custGeom>
              <a:solidFill>
                <a:srgbClr val="DDBABA"/>
              </a:solidFill>
            </p:spPr>
            <p:txBody>
              <a:bodyPr/>
              <a:lstStyle/>
              <a:p>
                <a:endParaRPr lang="en-GB"/>
              </a:p>
            </p:txBody>
          </p:sp>
          <p:sp>
            <p:nvSpPr>
              <p:cNvPr id="36" name="TextBox 36"/>
              <p:cNvSpPr txBox="1"/>
              <p:nvPr/>
            </p:nvSpPr>
            <p:spPr>
              <a:xfrm>
                <a:off x="0" y="-9525"/>
                <a:ext cx="739406" cy="374862"/>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LEGITIMIDAD percibida de políticas y organismos antidopaje</a:t>
                </a:r>
              </a:p>
            </p:txBody>
          </p:sp>
        </p:grpSp>
        <p:grpSp>
          <p:nvGrpSpPr>
            <p:cNvPr id="37" name="Group 37"/>
            <p:cNvGrpSpPr/>
            <p:nvPr/>
          </p:nvGrpSpPr>
          <p:grpSpPr>
            <a:xfrm>
              <a:off x="108708" y="6684168"/>
              <a:ext cx="3372477" cy="1480964"/>
              <a:chOff x="0" y="0"/>
              <a:chExt cx="758978" cy="333292"/>
            </a:xfrm>
          </p:grpSpPr>
          <p:sp>
            <p:nvSpPr>
              <p:cNvPr id="38" name="Freeform 38"/>
              <p:cNvSpPr/>
              <p:nvPr/>
            </p:nvSpPr>
            <p:spPr>
              <a:xfrm>
                <a:off x="0" y="0"/>
                <a:ext cx="758978" cy="333292"/>
              </a:xfrm>
              <a:custGeom>
                <a:avLst/>
                <a:gdLst/>
                <a:ahLst/>
                <a:cxnLst/>
                <a:rect l="l" t="t" r="r" b="b"/>
                <a:pathLst>
                  <a:path w="758978" h="333292">
                    <a:moveTo>
                      <a:pt x="109554" y="0"/>
                    </a:moveTo>
                    <a:lnTo>
                      <a:pt x="649424" y="0"/>
                    </a:lnTo>
                    <a:cubicBezTo>
                      <a:pt x="678479" y="0"/>
                      <a:pt x="706345" y="11542"/>
                      <a:pt x="726890" y="32088"/>
                    </a:cubicBezTo>
                    <a:cubicBezTo>
                      <a:pt x="747435" y="52633"/>
                      <a:pt x="758978" y="80498"/>
                      <a:pt x="758978" y="109554"/>
                    </a:cubicBezTo>
                    <a:lnTo>
                      <a:pt x="758978" y="223738"/>
                    </a:lnTo>
                    <a:cubicBezTo>
                      <a:pt x="758978" y="284243"/>
                      <a:pt x="709929" y="333292"/>
                      <a:pt x="649424" y="333292"/>
                    </a:cubicBezTo>
                    <a:lnTo>
                      <a:pt x="109554" y="333292"/>
                    </a:lnTo>
                    <a:cubicBezTo>
                      <a:pt x="49049" y="333292"/>
                      <a:pt x="0" y="284243"/>
                      <a:pt x="0" y="223738"/>
                    </a:cubicBezTo>
                    <a:lnTo>
                      <a:pt x="0" y="109554"/>
                    </a:lnTo>
                    <a:cubicBezTo>
                      <a:pt x="0" y="80498"/>
                      <a:pt x="11542" y="52633"/>
                      <a:pt x="32088" y="32088"/>
                    </a:cubicBezTo>
                    <a:cubicBezTo>
                      <a:pt x="52633" y="11542"/>
                      <a:pt x="80498" y="0"/>
                      <a:pt x="109554" y="0"/>
                    </a:cubicBezTo>
                    <a:close/>
                  </a:path>
                </a:pathLst>
              </a:custGeom>
              <a:solidFill>
                <a:srgbClr val="DDBABA"/>
              </a:solidFill>
            </p:spPr>
            <p:txBody>
              <a:bodyPr/>
              <a:lstStyle/>
              <a:p>
                <a:endParaRPr lang="en-GB"/>
              </a:p>
            </p:txBody>
          </p:sp>
          <p:sp>
            <p:nvSpPr>
              <p:cNvPr id="39" name="TextBox 39"/>
              <p:cNvSpPr txBox="1"/>
              <p:nvPr/>
            </p:nvSpPr>
            <p:spPr>
              <a:xfrm>
                <a:off x="0" y="-9525"/>
                <a:ext cx="758978" cy="342817"/>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Creencias sobre los BENEFICIOS que aporta el dopaje </a:t>
                </a:r>
              </a:p>
            </p:txBody>
          </p:sp>
        </p:grpSp>
        <p:grpSp>
          <p:nvGrpSpPr>
            <p:cNvPr id="40" name="Group 40"/>
            <p:cNvGrpSpPr/>
            <p:nvPr/>
          </p:nvGrpSpPr>
          <p:grpSpPr>
            <a:xfrm>
              <a:off x="173932" y="9011609"/>
              <a:ext cx="3307252" cy="1502705"/>
              <a:chOff x="0" y="0"/>
              <a:chExt cx="744299" cy="338185"/>
            </a:xfrm>
          </p:grpSpPr>
          <p:sp>
            <p:nvSpPr>
              <p:cNvPr id="41" name="Freeform 41"/>
              <p:cNvSpPr/>
              <p:nvPr/>
            </p:nvSpPr>
            <p:spPr>
              <a:xfrm>
                <a:off x="0" y="0"/>
                <a:ext cx="744299" cy="338185"/>
              </a:xfrm>
              <a:custGeom>
                <a:avLst/>
                <a:gdLst/>
                <a:ahLst/>
                <a:cxnLst/>
                <a:rect l="l" t="t" r="r" b="b"/>
                <a:pathLst>
                  <a:path w="744299" h="338185">
                    <a:moveTo>
                      <a:pt x="111714" y="0"/>
                    </a:moveTo>
                    <a:lnTo>
                      <a:pt x="632584" y="0"/>
                    </a:lnTo>
                    <a:cubicBezTo>
                      <a:pt x="694283" y="0"/>
                      <a:pt x="744299" y="50016"/>
                      <a:pt x="744299" y="111714"/>
                    </a:cubicBezTo>
                    <a:lnTo>
                      <a:pt x="744299" y="226470"/>
                    </a:lnTo>
                    <a:cubicBezTo>
                      <a:pt x="744299" y="288168"/>
                      <a:pt x="694283" y="338185"/>
                      <a:pt x="632584" y="338185"/>
                    </a:cubicBezTo>
                    <a:lnTo>
                      <a:pt x="111714" y="338185"/>
                    </a:lnTo>
                    <a:cubicBezTo>
                      <a:pt x="50016" y="338185"/>
                      <a:pt x="0" y="288168"/>
                      <a:pt x="0" y="226470"/>
                    </a:cubicBezTo>
                    <a:lnTo>
                      <a:pt x="0" y="111714"/>
                    </a:lnTo>
                    <a:cubicBezTo>
                      <a:pt x="0" y="50016"/>
                      <a:pt x="50016" y="0"/>
                      <a:pt x="111714" y="0"/>
                    </a:cubicBezTo>
                    <a:close/>
                  </a:path>
                </a:pathLst>
              </a:custGeom>
              <a:solidFill>
                <a:srgbClr val="DDBABA"/>
              </a:solidFill>
            </p:spPr>
            <p:txBody>
              <a:bodyPr/>
              <a:lstStyle/>
              <a:p>
                <a:endParaRPr lang="en-GB"/>
              </a:p>
            </p:txBody>
          </p:sp>
          <p:sp>
            <p:nvSpPr>
              <p:cNvPr id="42" name="TextBox 42"/>
              <p:cNvSpPr txBox="1"/>
              <p:nvPr/>
            </p:nvSpPr>
            <p:spPr>
              <a:xfrm>
                <a:off x="0" y="-9525"/>
                <a:ext cx="744299" cy="347710"/>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Creencias sobre los AMENAZAS del dopaje </a:t>
                </a:r>
              </a:p>
            </p:txBody>
          </p:sp>
        </p:grpSp>
        <p:grpSp>
          <p:nvGrpSpPr>
            <p:cNvPr id="43" name="Group 43"/>
            <p:cNvGrpSpPr/>
            <p:nvPr/>
          </p:nvGrpSpPr>
          <p:grpSpPr>
            <a:xfrm>
              <a:off x="4200007" y="8165132"/>
              <a:ext cx="3751385" cy="2182114"/>
              <a:chOff x="0" y="0"/>
              <a:chExt cx="844251" cy="491086"/>
            </a:xfrm>
          </p:grpSpPr>
          <p:sp>
            <p:nvSpPr>
              <p:cNvPr id="44" name="Freeform 44"/>
              <p:cNvSpPr/>
              <p:nvPr/>
            </p:nvSpPr>
            <p:spPr>
              <a:xfrm>
                <a:off x="0" y="0"/>
                <a:ext cx="844251" cy="491086"/>
              </a:xfrm>
              <a:custGeom>
                <a:avLst/>
                <a:gdLst/>
                <a:ahLst/>
                <a:cxnLst/>
                <a:rect l="l" t="t" r="r" b="b"/>
                <a:pathLst>
                  <a:path w="844251" h="491086">
                    <a:moveTo>
                      <a:pt x="98488" y="0"/>
                    </a:moveTo>
                    <a:lnTo>
                      <a:pt x="745763" y="0"/>
                    </a:lnTo>
                    <a:cubicBezTo>
                      <a:pt x="771884" y="0"/>
                      <a:pt x="796934" y="10376"/>
                      <a:pt x="815404" y="28847"/>
                    </a:cubicBezTo>
                    <a:cubicBezTo>
                      <a:pt x="833875" y="47317"/>
                      <a:pt x="844251" y="72368"/>
                      <a:pt x="844251" y="98488"/>
                    </a:cubicBezTo>
                    <a:lnTo>
                      <a:pt x="844251" y="392597"/>
                    </a:lnTo>
                    <a:cubicBezTo>
                      <a:pt x="844251" y="446991"/>
                      <a:pt x="800156" y="491086"/>
                      <a:pt x="745763" y="491086"/>
                    </a:cubicBezTo>
                    <a:lnTo>
                      <a:pt x="98488" y="491086"/>
                    </a:lnTo>
                    <a:cubicBezTo>
                      <a:pt x="72368" y="491086"/>
                      <a:pt x="47317" y="480709"/>
                      <a:pt x="28847" y="462239"/>
                    </a:cubicBezTo>
                    <a:cubicBezTo>
                      <a:pt x="10376" y="443769"/>
                      <a:pt x="0" y="418718"/>
                      <a:pt x="0" y="392597"/>
                    </a:cubicBezTo>
                    <a:lnTo>
                      <a:pt x="0" y="98488"/>
                    </a:lnTo>
                    <a:cubicBezTo>
                      <a:pt x="0" y="72368"/>
                      <a:pt x="10376" y="47317"/>
                      <a:pt x="28847" y="28847"/>
                    </a:cubicBezTo>
                    <a:cubicBezTo>
                      <a:pt x="47317" y="10376"/>
                      <a:pt x="72368" y="0"/>
                      <a:pt x="98488" y="0"/>
                    </a:cubicBezTo>
                    <a:close/>
                  </a:path>
                </a:pathLst>
              </a:custGeom>
              <a:solidFill>
                <a:srgbClr val="DDBABA"/>
              </a:solidFill>
            </p:spPr>
            <p:txBody>
              <a:bodyPr/>
              <a:lstStyle/>
              <a:p>
                <a:endParaRPr lang="en-GB"/>
              </a:p>
            </p:txBody>
          </p:sp>
          <p:sp>
            <p:nvSpPr>
              <p:cNvPr id="45" name="TextBox 45"/>
              <p:cNvSpPr txBox="1"/>
              <p:nvPr/>
            </p:nvSpPr>
            <p:spPr>
              <a:xfrm>
                <a:off x="0" y="-9525"/>
                <a:ext cx="844251" cy="500611"/>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COMPLENTOS ALIMENTICIOS, TECNOLOGÍA: Uso de medios legales para mejorar el rendimiento</a:t>
                </a:r>
              </a:p>
            </p:txBody>
          </p:sp>
        </p:grpSp>
        <p:grpSp>
          <p:nvGrpSpPr>
            <p:cNvPr id="46" name="Group 46"/>
            <p:cNvGrpSpPr/>
            <p:nvPr/>
          </p:nvGrpSpPr>
          <p:grpSpPr>
            <a:xfrm>
              <a:off x="8094134" y="0"/>
              <a:ext cx="3372477" cy="2313076"/>
              <a:chOff x="0" y="0"/>
              <a:chExt cx="758978" cy="520559"/>
            </a:xfrm>
          </p:grpSpPr>
          <p:sp>
            <p:nvSpPr>
              <p:cNvPr id="47" name="Freeform 47"/>
              <p:cNvSpPr/>
              <p:nvPr/>
            </p:nvSpPr>
            <p:spPr>
              <a:xfrm>
                <a:off x="0" y="0"/>
                <a:ext cx="758978" cy="520559"/>
              </a:xfrm>
              <a:custGeom>
                <a:avLst/>
                <a:gdLst/>
                <a:ahLst/>
                <a:cxnLst/>
                <a:rect l="l" t="t" r="r" b="b"/>
                <a:pathLst>
                  <a:path w="758978" h="520559">
                    <a:moveTo>
                      <a:pt x="109554" y="0"/>
                    </a:moveTo>
                    <a:lnTo>
                      <a:pt x="649424" y="0"/>
                    </a:lnTo>
                    <a:cubicBezTo>
                      <a:pt x="678479" y="0"/>
                      <a:pt x="706345" y="11542"/>
                      <a:pt x="726890" y="32088"/>
                    </a:cubicBezTo>
                    <a:cubicBezTo>
                      <a:pt x="747435" y="52633"/>
                      <a:pt x="758978" y="80498"/>
                      <a:pt x="758978" y="109554"/>
                    </a:cubicBezTo>
                    <a:lnTo>
                      <a:pt x="758978" y="411005"/>
                    </a:lnTo>
                    <a:cubicBezTo>
                      <a:pt x="758978" y="471510"/>
                      <a:pt x="709929" y="520559"/>
                      <a:pt x="649424" y="520559"/>
                    </a:cubicBezTo>
                    <a:lnTo>
                      <a:pt x="109554" y="520559"/>
                    </a:lnTo>
                    <a:cubicBezTo>
                      <a:pt x="80498" y="520559"/>
                      <a:pt x="52633" y="509017"/>
                      <a:pt x="32088" y="488471"/>
                    </a:cubicBezTo>
                    <a:cubicBezTo>
                      <a:pt x="11542" y="467926"/>
                      <a:pt x="0" y="440061"/>
                      <a:pt x="0" y="411005"/>
                    </a:cubicBezTo>
                    <a:lnTo>
                      <a:pt x="0" y="109554"/>
                    </a:lnTo>
                    <a:cubicBezTo>
                      <a:pt x="0" y="80498"/>
                      <a:pt x="11542" y="52633"/>
                      <a:pt x="32088" y="32088"/>
                    </a:cubicBezTo>
                    <a:cubicBezTo>
                      <a:pt x="52633" y="11542"/>
                      <a:pt x="80498" y="0"/>
                      <a:pt x="109554" y="0"/>
                    </a:cubicBezTo>
                    <a:close/>
                  </a:path>
                </a:pathLst>
              </a:custGeom>
              <a:solidFill>
                <a:srgbClr val="DDBABA"/>
              </a:solidFill>
            </p:spPr>
            <p:txBody>
              <a:bodyPr/>
              <a:lstStyle/>
              <a:p>
                <a:endParaRPr lang="en-GB"/>
              </a:p>
            </p:txBody>
          </p:sp>
          <p:sp>
            <p:nvSpPr>
              <p:cNvPr id="48" name="TextBox 48"/>
              <p:cNvSpPr txBox="1"/>
              <p:nvPr/>
            </p:nvSpPr>
            <p:spPr>
              <a:xfrm>
                <a:off x="0" y="-9525"/>
                <a:ext cx="758978" cy="530084"/>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Aspectos sociodemográficos y deportivos individuales: edad, país, deporte, nivel deportivo...  </a:t>
                </a:r>
              </a:p>
            </p:txBody>
          </p:sp>
        </p:grpSp>
        <p:grpSp>
          <p:nvGrpSpPr>
            <p:cNvPr id="49" name="Group 49"/>
            <p:cNvGrpSpPr/>
            <p:nvPr/>
          </p:nvGrpSpPr>
          <p:grpSpPr>
            <a:xfrm>
              <a:off x="8315209" y="7911902"/>
              <a:ext cx="3372477" cy="2313076"/>
              <a:chOff x="0" y="0"/>
              <a:chExt cx="758978" cy="520559"/>
            </a:xfrm>
          </p:grpSpPr>
          <p:sp>
            <p:nvSpPr>
              <p:cNvPr id="50" name="Freeform 50"/>
              <p:cNvSpPr/>
              <p:nvPr/>
            </p:nvSpPr>
            <p:spPr>
              <a:xfrm>
                <a:off x="0" y="0"/>
                <a:ext cx="758978" cy="520559"/>
              </a:xfrm>
              <a:custGeom>
                <a:avLst/>
                <a:gdLst/>
                <a:ahLst/>
                <a:cxnLst/>
                <a:rect l="l" t="t" r="r" b="b"/>
                <a:pathLst>
                  <a:path w="758978" h="520559">
                    <a:moveTo>
                      <a:pt x="109554" y="0"/>
                    </a:moveTo>
                    <a:lnTo>
                      <a:pt x="649424" y="0"/>
                    </a:lnTo>
                    <a:cubicBezTo>
                      <a:pt x="678479" y="0"/>
                      <a:pt x="706345" y="11542"/>
                      <a:pt x="726890" y="32088"/>
                    </a:cubicBezTo>
                    <a:cubicBezTo>
                      <a:pt x="747435" y="52633"/>
                      <a:pt x="758978" y="80498"/>
                      <a:pt x="758978" y="109554"/>
                    </a:cubicBezTo>
                    <a:lnTo>
                      <a:pt x="758978" y="411005"/>
                    </a:lnTo>
                    <a:cubicBezTo>
                      <a:pt x="758978" y="471510"/>
                      <a:pt x="709929" y="520559"/>
                      <a:pt x="649424" y="520559"/>
                    </a:cubicBezTo>
                    <a:lnTo>
                      <a:pt x="109554" y="520559"/>
                    </a:lnTo>
                    <a:cubicBezTo>
                      <a:pt x="80498" y="520559"/>
                      <a:pt x="52633" y="509017"/>
                      <a:pt x="32088" y="488471"/>
                    </a:cubicBezTo>
                    <a:cubicBezTo>
                      <a:pt x="11542" y="467926"/>
                      <a:pt x="0" y="440061"/>
                      <a:pt x="0" y="411005"/>
                    </a:cubicBezTo>
                    <a:lnTo>
                      <a:pt x="0" y="109554"/>
                    </a:lnTo>
                    <a:cubicBezTo>
                      <a:pt x="0" y="80498"/>
                      <a:pt x="11542" y="52633"/>
                      <a:pt x="32088" y="32088"/>
                    </a:cubicBezTo>
                    <a:cubicBezTo>
                      <a:pt x="52633" y="11542"/>
                      <a:pt x="80498" y="0"/>
                      <a:pt x="109554" y="0"/>
                    </a:cubicBezTo>
                    <a:close/>
                  </a:path>
                </a:pathLst>
              </a:custGeom>
              <a:solidFill>
                <a:srgbClr val="DDBABA"/>
              </a:solidFill>
            </p:spPr>
            <p:txBody>
              <a:bodyPr/>
              <a:lstStyle/>
              <a:p>
                <a:endParaRPr lang="en-GB"/>
              </a:p>
            </p:txBody>
          </p:sp>
          <p:sp>
            <p:nvSpPr>
              <p:cNvPr id="51" name="TextBox 51"/>
              <p:cNvSpPr txBox="1"/>
              <p:nvPr/>
            </p:nvSpPr>
            <p:spPr>
              <a:xfrm>
                <a:off x="0" y="-9525"/>
                <a:ext cx="758978" cy="530084"/>
              </a:xfrm>
              <a:prstGeom prst="rect">
                <a:avLst/>
              </a:prstGeom>
            </p:spPr>
            <p:txBody>
              <a:bodyPr lIns="63066" tIns="63066" rIns="63066" bIns="63066" rtlCol="0" anchor="ctr"/>
              <a:lstStyle/>
              <a:p>
                <a:pPr algn="ctr">
                  <a:lnSpc>
                    <a:spcPts val="2085"/>
                  </a:lnSpc>
                </a:pPr>
                <a:r>
                  <a:rPr lang="en-US" sz="1738">
                    <a:solidFill>
                      <a:srgbClr val="000000"/>
                    </a:solidFill>
                    <a:latin typeface="Public Sans"/>
                  </a:rPr>
                  <a:t>Contexto social y deportivo: globalización mediática, comercialización del deporte </a:t>
                </a:r>
              </a:p>
            </p:txBody>
          </p:sp>
        </p:grpSp>
        <p:sp>
          <p:nvSpPr>
            <p:cNvPr id="52" name="AutoShape 52"/>
            <p:cNvSpPr/>
            <p:nvPr/>
          </p:nvSpPr>
          <p:spPr>
            <a:xfrm rot="5333537">
              <a:off x="8986006" y="3085070"/>
              <a:ext cx="1620051"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3" name="AutoShape 53"/>
            <p:cNvSpPr/>
            <p:nvPr/>
          </p:nvSpPr>
          <p:spPr>
            <a:xfrm rot="1959640">
              <a:off x="5302743" y="2669014"/>
              <a:ext cx="4543321"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4" name="AutoShape 54"/>
            <p:cNvSpPr/>
            <p:nvPr/>
          </p:nvSpPr>
          <p:spPr>
            <a:xfrm rot="1673021">
              <a:off x="3012004" y="2550499"/>
              <a:ext cx="5752036"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5" name="AutoShape 55"/>
            <p:cNvSpPr/>
            <p:nvPr/>
          </p:nvSpPr>
          <p:spPr>
            <a:xfrm rot="1011786">
              <a:off x="3281393" y="3561019"/>
              <a:ext cx="4918487"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6" name="AutoShape 56"/>
            <p:cNvSpPr/>
            <p:nvPr/>
          </p:nvSpPr>
          <p:spPr>
            <a:xfrm rot="-426089">
              <a:off x="3463233" y="4995920"/>
              <a:ext cx="4680171"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7" name="AutoShape 57"/>
            <p:cNvSpPr/>
            <p:nvPr/>
          </p:nvSpPr>
          <p:spPr>
            <a:xfrm rot="-1460781">
              <a:off x="3254331" y="6335147"/>
              <a:ext cx="5101851"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8" name="AutoShape 58"/>
            <p:cNvSpPr/>
            <p:nvPr/>
          </p:nvSpPr>
          <p:spPr>
            <a:xfrm rot="-1634320">
              <a:off x="1414897" y="7270507"/>
              <a:ext cx="7442556"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59" name="AutoShape 59"/>
            <p:cNvSpPr/>
            <p:nvPr/>
          </p:nvSpPr>
          <p:spPr>
            <a:xfrm rot="-2095664">
              <a:off x="5665304" y="6822775"/>
              <a:ext cx="4556783" cy="0"/>
            </a:xfrm>
            <a:prstGeom prst="line">
              <a:avLst/>
            </a:prstGeom>
            <a:ln w="75760" cap="flat">
              <a:solidFill>
                <a:srgbClr val="000000"/>
              </a:solidFill>
              <a:prstDash val="solid"/>
              <a:headEnd type="none" w="sm" len="sm"/>
              <a:tailEnd type="arrow" w="med" len="sm"/>
            </a:ln>
          </p:spPr>
          <p:txBody>
            <a:bodyPr/>
            <a:lstStyle/>
            <a:p>
              <a:endParaRPr lang="en-GB"/>
            </a:p>
          </p:txBody>
        </p:sp>
        <p:sp>
          <p:nvSpPr>
            <p:cNvPr id="60" name="AutoShape 60"/>
            <p:cNvSpPr/>
            <p:nvPr/>
          </p:nvSpPr>
          <p:spPr>
            <a:xfrm rot="-4759905">
              <a:off x="9033505" y="6706716"/>
              <a:ext cx="2375674" cy="0"/>
            </a:xfrm>
            <a:prstGeom prst="line">
              <a:avLst/>
            </a:prstGeom>
            <a:ln w="75760" cap="flat">
              <a:solidFill>
                <a:srgbClr val="000000"/>
              </a:solidFill>
              <a:prstDash val="solid"/>
              <a:headEnd type="none" w="sm" len="sm"/>
              <a:tailEnd type="arrow" w="med" len="sm"/>
            </a:ln>
          </p:spPr>
          <p:txBody>
            <a:bodyPr/>
            <a:lstStyle/>
            <a:p>
              <a:endParaRPr lang="en-GB"/>
            </a:p>
          </p:txBody>
        </p:sp>
      </p:grpSp>
      <p:sp>
        <p:nvSpPr>
          <p:cNvPr id="61" name="TextBox 61"/>
          <p:cNvSpPr txBox="1"/>
          <p:nvPr/>
        </p:nvSpPr>
        <p:spPr>
          <a:xfrm>
            <a:off x="1607747" y="5492342"/>
            <a:ext cx="2357438" cy="1066446"/>
          </a:xfrm>
          <a:prstGeom prst="rect">
            <a:avLst/>
          </a:prstGeom>
        </p:spPr>
        <p:txBody>
          <a:bodyPr wrap="square" lIns="0" tIns="0" rIns="0" bIns="0" rtlCol="0" anchor="t">
            <a:spAutoFit/>
          </a:bodyPr>
          <a:lstStyle/>
          <a:p>
            <a:pPr algn="ctr">
              <a:lnSpc>
                <a:spcPts val="2099"/>
              </a:lnSpc>
            </a:pPr>
            <a:r>
              <a:rPr lang="en-US" sz="1499" dirty="0">
                <a:solidFill>
                  <a:srgbClr val="000000"/>
                </a:solidFill>
                <a:latin typeface="Avenir"/>
              </a:rPr>
              <a:t>Donovan et al. (2002, 2014)</a:t>
            </a:r>
          </a:p>
          <a:p>
            <a:pPr algn="ctr">
              <a:lnSpc>
                <a:spcPts val="2099"/>
              </a:lnSpc>
            </a:pPr>
            <a:r>
              <a:rPr lang="en-US" sz="1499" dirty="0" err="1">
                <a:solidFill>
                  <a:srgbClr val="000000"/>
                </a:solidFill>
                <a:latin typeface="Avenir"/>
              </a:rPr>
              <a:t>Gucciardi</a:t>
            </a:r>
            <a:r>
              <a:rPr lang="en-US" sz="1499" dirty="0">
                <a:solidFill>
                  <a:srgbClr val="000000"/>
                </a:solidFill>
                <a:latin typeface="Avenir"/>
              </a:rPr>
              <a:t> et al. (2010)</a:t>
            </a:r>
          </a:p>
          <a:p>
            <a:pPr algn="ctr">
              <a:lnSpc>
                <a:spcPts val="2099"/>
              </a:lnSpc>
            </a:pPr>
            <a:r>
              <a:rPr lang="en-US" sz="1499" dirty="0" err="1">
                <a:solidFill>
                  <a:srgbClr val="000000"/>
                </a:solidFill>
                <a:latin typeface="Avenir"/>
              </a:rPr>
              <a:t>Jalleh</a:t>
            </a:r>
            <a:r>
              <a:rPr lang="en-US" sz="1499" dirty="0">
                <a:solidFill>
                  <a:srgbClr val="000000"/>
                </a:solidFill>
                <a:latin typeface="Avenir"/>
              </a:rPr>
              <a:t> et al. (2013)</a:t>
            </a:r>
          </a:p>
          <a:p>
            <a:pPr algn="ctr">
              <a:lnSpc>
                <a:spcPts val="2099"/>
              </a:lnSpc>
            </a:pPr>
            <a:endParaRPr lang="en-US" sz="1499" dirty="0">
              <a:solidFill>
                <a:srgbClr val="000000"/>
              </a:solidFill>
              <a:latin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838771"/>
            <a:chOff x="0" y="0"/>
            <a:chExt cx="4883373" cy="747660"/>
          </a:xfrm>
        </p:grpSpPr>
        <p:sp>
          <p:nvSpPr>
            <p:cNvPr id="3" name="Freeform 3"/>
            <p:cNvSpPr/>
            <p:nvPr/>
          </p:nvSpPr>
          <p:spPr>
            <a:xfrm>
              <a:off x="0" y="0"/>
              <a:ext cx="4883373" cy="747660"/>
            </a:xfrm>
            <a:custGeom>
              <a:avLst/>
              <a:gdLst/>
              <a:ahLst/>
              <a:cxnLst/>
              <a:rect l="l" t="t" r="r" b="b"/>
              <a:pathLst>
                <a:path w="4883373" h="747660">
                  <a:moveTo>
                    <a:pt x="0" y="0"/>
                  </a:moveTo>
                  <a:lnTo>
                    <a:pt x="4883373" y="0"/>
                  </a:lnTo>
                  <a:lnTo>
                    <a:pt x="4883373" y="747660"/>
                  </a:lnTo>
                  <a:lnTo>
                    <a:pt x="0" y="747660"/>
                  </a:lnTo>
                  <a:close/>
                </a:path>
              </a:pathLst>
            </a:custGeom>
            <a:solidFill>
              <a:srgbClr val="0088AF"/>
            </a:solidFill>
          </p:spPr>
          <p:txBody>
            <a:bodyPr/>
            <a:lstStyle/>
            <a:p>
              <a:endParaRPr lang="en-GB"/>
            </a:p>
          </p:txBody>
        </p:sp>
        <p:sp>
          <p:nvSpPr>
            <p:cNvPr id="4" name="TextBox 4"/>
            <p:cNvSpPr txBox="1"/>
            <p:nvPr/>
          </p:nvSpPr>
          <p:spPr>
            <a:xfrm>
              <a:off x="0" y="-76200"/>
              <a:ext cx="4883373" cy="82386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a:grpSpLocks noChangeAspect="1"/>
          </p:cNvGrpSpPr>
          <p:nvPr/>
        </p:nvGrpSpPr>
        <p:grpSpPr>
          <a:xfrm>
            <a:off x="-704591" y="-1676287"/>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65999"/>
              </a:blip>
              <a:stretch>
                <a:fillRect l="-27223" r="-22588"/>
              </a:stretch>
            </a:blipFill>
          </p:spPr>
          <p:txBody>
            <a:bodyPr/>
            <a:lstStyle/>
            <a:p>
              <a:endParaRPr lang="en-GB"/>
            </a:p>
          </p:txBody>
        </p:sp>
      </p:grpSp>
      <p:graphicFrame>
        <p:nvGraphicFramePr>
          <p:cNvPr id="9" name="Table 9"/>
          <p:cNvGraphicFramePr>
            <a:graphicFrameLocks noGrp="1"/>
          </p:cNvGraphicFramePr>
          <p:nvPr/>
        </p:nvGraphicFramePr>
        <p:xfrm>
          <a:off x="723240" y="2989962"/>
          <a:ext cx="16841520" cy="7112923"/>
        </p:xfrm>
        <a:graphic>
          <a:graphicData uri="http://schemas.openxmlformats.org/drawingml/2006/table">
            <a:tbl>
              <a:tblPr/>
              <a:tblGrid>
                <a:gridCol w="8913526">
                  <a:extLst>
                    <a:ext uri="{9D8B030D-6E8A-4147-A177-3AD203B41FA5}">
                      <a16:colId xmlns:a16="http://schemas.microsoft.com/office/drawing/2014/main" val="20000"/>
                    </a:ext>
                  </a:extLst>
                </a:gridCol>
                <a:gridCol w="7927994">
                  <a:extLst>
                    <a:ext uri="{9D8B030D-6E8A-4147-A177-3AD203B41FA5}">
                      <a16:colId xmlns:a16="http://schemas.microsoft.com/office/drawing/2014/main" val="20001"/>
                    </a:ext>
                  </a:extLst>
                </a:gridCol>
              </a:tblGrid>
              <a:tr h="1309688">
                <a:tc>
                  <a:txBody>
                    <a:bodyPr/>
                    <a:lstStyle/>
                    <a:p>
                      <a:pPr algn="ctr">
                        <a:lnSpc>
                          <a:spcPts val="4267"/>
                        </a:lnSpc>
                        <a:defRPr/>
                      </a:pPr>
                      <a:r>
                        <a:rPr lang="en-US" sz="3048">
                          <a:solidFill>
                            <a:srgbClr val="000000"/>
                          </a:solidFill>
                          <a:latin typeface="Public Sans Bold"/>
                        </a:rPr>
                        <a:t>Deportistas: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tc>
                  <a:txBody>
                    <a:bodyPr/>
                    <a:lstStyle/>
                    <a:p>
                      <a:pPr algn="ctr">
                        <a:lnSpc>
                          <a:spcPts val="4267"/>
                        </a:lnSpc>
                        <a:defRPr/>
                      </a:pPr>
                      <a:r>
                        <a:rPr lang="en-US" sz="3048">
                          <a:solidFill>
                            <a:srgbClr val="000000"/>
                          </a:solidFill>
                          <a:latin typeface="Public Sans Bold"/>
                        </a:rPr>
                        <a:t>Entrenadores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extLst>
                  <a:ext uri="{0D108BD9-81ED-4DB2-BD59-A6C34878D82A}">
                    <a16:rowId xmlns:a16="http://schemas.microsoft.com/office/drawing/2014/main" val="10000"/>
                  </a:ext>
                </a:extLst>
              </a:tr>
              <a:tr h="5803235">
                <a:tc>
                  <a:txBody>
                    <a:bodyPr/>
                    <a:lstStyle/>
                    <a:p>
                      <a:pPr marL="463779" lvl="1" indent="-231890" algn="l">
                        <a:lnSpc>
                          <a:spcPts val="3007"/>
                        </a:lnSpc>
                        <a:buFont typeface="Arial"/>
                        <a:buChar char="•"/>
                        <a:defRPr/>
                      </a:pPr>
                      <a:r>
                        <a:rPr lang="en-US" sz="2148">
                          <a:solidFill>
                            <a:srgbClr val="000000"/>
                          </a:solidFill>
                          <a:latin typeface="Avenir"/>
                        </a:rPr>
                        <a:t>Estudio cuantitativo, transversal.</a:t>
                      </a:r>
                      <a:endParaRPr lang="en-US" sz="1100"/>
                    </a:p>
                    <a:p>
                      <a:pPr marL="463779" lvl="1" indent="-231890">
                        <a:lnSpc>
                          <a:spcPts val="3007"/>
                        </a:lnSpc>
                        <a:buFont typeface="Arial"/>
                        <a:buChar char="•"/>
                      </a:pPr>
                      <a:r>
                        <a:rPr lang="en-US" sz="2148">
                          <a:solidFill>
                            <a:srgbClr val="000000"/>
                          </a:solidFill>
                          <a:latin typeface="Avenir"/>
                        </a:rPr>
                        <a:t>281 Atletas federados de atletismo (49.5% mujeres). Se seleccionaron en función de su nivel de competición.</a:t>
                      </a:r>
                    </a:p>
                    <a:p>
                      <a:pPr marL="463779" lvl="1" indent="-231890">
                        <a:lnSpc>
                          <a:spcPts val="3007"/>
                        </a:lnSpc>
                        <a:buFont typeface="Arial"/>
                        <a:buChar char="•"/>
                      </a:pPr>
                      <a:r>
                        <a:rPr lang="en-US" sz="2148">
                          <a:solidFill>
                            <a:srgbClr val="000000"/>
                          </a:solidFill>
                          <a:latin typeface="Avenir"/>
                        </a:rPr>
                        <a:t>Criterios de inclusión fueron: (1) ser mayor de edad y (2) haber alcanzado en algún momento dado la marca mínima de participación en el campeonato de España de su categoría.</a:t>
                      </a:r>
                    </a:p>
                    <a:p>
                      <a:pPr marL="463779" lvl="1" indent="-231890">
                        <a:lnSpc>
                          <a:spcPts val="3007"/>
                        </a:lnSpc>
                        <a:buFont typeface="Arial"/>
                        <a:buChar char="•"/>
                      </a:pPr>
                      <a:r>
                        <a:rPr lang="en-US" sz="2148">
                          <a:solidFill>
                            <a:srgbClr val="000000"/>
                          </a:solidFill>
                          <a:latin typeface="Avenir"/>
                        </a:rPr>
                        <a:t>Los atletas fueron contactados de manera personal o a través de sus entrenadores.</a:t>
                      </a:r>
                    </a:p>
                    <a:p>
                      <a:pPr marL="463779" lvl="1" indent="-231890">
                        <a:lnSpc>
                          <a:spcPts val="3007"/>
                        </a:lnSpc>
                        <a:buFont typeface="Arial"/>
                        <a:buChar char="•"/>
                      </a:pPr>
                      <a:r>
                        <a:rPr lang="en-US" sz="2148">
                          <a:solidFill>
                            <a:srgbClr val="000000"/>
                          </a:solidFill>
                          <a:latin typeface="Avenir"/>
                        </a:rPr>
                        <a:t>Fueron invitados a participar de forma voluntaria en una encuesta online (SurveyMonkey) a través de la aplicación móvil Whatsapp (v.1.18.52, Mountain View, California, USA), de manera individual o bien a través de grupos de Whatsapp creados específicamente.</a:t>
                      </a:r>
                    </a:p>
                    <a:p>
                      <a:pPr>
                        <a:lnSpc>
                          <a:spcPts val="3007"/>
                        </a:lnSpc>
                      </a:pPr>
                      <a:endParaRPr lang="en-US" sz="2148">
                        <a:solidFill>
                          <a:srgbClr val="000000"/>
                        </a:solidFill>
                        <a:latin typeface="Aven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63779" lvl="1" indent="-231890" algn="l">
                        <a:lnSpc>
                          <a:spcPts val="3007"/>
                        </a:lnSpc>
                        <a:buFont typeface="Arial"/>
                        <a:buChar char="•"/>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4944066" y="857727"/>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Diseño y participantes </a:t>
            </a:r>
          </a:p>
        </p:txBody>
      </p:sp>
      <p:sp>
        <p:nvSpPr>
          <p:cNvPr id="11" name="TextBox 11"/>
          <p:cNvSpPr txBox="1"/>
          <p:nvPr/>
        </p:nvSpPr>
        <p:spPr>
          <a:xfrm>
            <a:off x="10334733" y="5704116"/>
            <a:ext cx="7766915" cy="2667000"/>
          </a:xfrm>
          <a:prstGeom prst="rect">
            <a:avLst/>
          </a:prstGeom>
        </p:spPr>
        <p:txBody>
          <a:bodyPr lIns="0" tIns="0" rIns="0" bIns="0" rtlCol="0" anchor="t">
            <a:spAutoFit/>
          </a:bodyPr>
          <a:lstStyle/>
          <a:p>
            <a:pPr marL="431801" lvl="1" indent="-215900">
              <a:lnSpc>
                <a:spcPts val="3000"/>
              </a:lnSpc>
              <a:buFont typeface="Arial"/>
              <a:buChar char="•"/>
            </a:pPr>
            <a:r>
              <a:rPr lang="en-US" sz="2000">
                <a:solidFill>
                  <a:srgbClr val="000000"/>
                </a:solidFill>
                <a:latin typeface="Public Sans"/>
              </a:rPr>
              <a:t>Estudio cuantitativo, transversal.</a:t>
            </a:r>
          </a:p>
          <a:p>
            <a:pPr marL="431801" lvl="1" indent="-215900">
              <a:lnSpc>
                <a:spcPts val="3000"/>
              </a:lnSpc>
              <a:buFont typeface="Arial"/>
              <a:buChar char="•"/>
            </a:pPr>
            <a:r>
              <a:rPr lang="en-US" sz="2000">
                <a:solidFill>
                  <a:srgbClr val="000000"/>
                </a:solidFill>
                <a:latin typeface="Public Sans"/>
              </a:rPr>
              <a:t>201 entrenadores de atletismo de nivel competitivo (11.4% mujeres). </a:t>
            </a:r>
          </a:p>
          <a:p>
            <a:pPr marL="431801" lvl="1" indent="-215900">
              <a:lnSpc>
                <a:spcPts val="3000"/>
              </a:lnSpc>
              <a:buFont typeface="Arial"/>
              <a:buChar char="•"/>
            </a:pPr>
            <a:r>
              <a:rPr lang="en-US" sz="2000">
                <a:solidFill>
                  <a:srgbClr val="000000"/>
                </a:solidFill>
                <a:latin typeface="Public Sans"/>
              </a:rPr>
              <a:t>Los entrenadores fueron contactados por correo electrónico a través de la base de datos de la CENFA.</a:t>
            </a:r>
          </a:p>
          <a:p>
            <a:pPr marL="431801" lvl="1" indent="-215900">
              <a:lnSpc>
                <a:spcPts val="3000"/>
              </a:lnSpc>
              <a:buFont typeface="Arial"/>
              <a:buChar char="•"/>
            </a:pPr>
            <a:r>
              <a:rPr lang="en-US" sz="2000">
                <a:solidFill>
                  <a:srgbClr val="000000"/>
                </a:solidFill>
                <a:latin typeface="Public Sans"/>
              </a:rPr>
              <a:t>Fueron invitados a participar de forma voluntaria en una encuesta online (SurveyMonkey)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526046"/>
            <a:chOff x="0" y="0"/>
            <a:chExt cx="4883373" cy="665296"/>
          </a:xfrm>
        </p:grpSpPr>
        <p:sp>
          <p:nvSpPr>
            <p:cNvPr id="3" name="Freeform 3"/>
            <p:cNvSpPr/>
            <p:nvPr/>
          </p:nvSpPr>
          <p:spPr>
            <a:xfrm>
              <a:off x="0" y="0"/>
              <a:ext cx="4883373" cy="665296"/>
            </a:xfrm>
            <a:custGeom>
              <a:avLst/>
              <a:gdLst/>
              <a:ahLst/>
              <a:cxnLst/>
              <a:rect l="l" t="t" r="r" b="b"/>
              <a:pathLst>
                <a:path w="4883373" h="665296">
                  <a:moveTo>
                    <a:pt x="0" y="0"/>
                  </a:moveTo>
                  <a:lnTo>
                    <a:pt x="4883373" y="0"/>
                  </a:lnTo>
                  <a:lnTo>
                    <a:pt x="4883373" y="665296"/>
                  </a:lnTo>
                  <a:lnTo>
                    <a:pt x="0" y="665296"/>
                  </a:lnTo>
                  <a:close/>
                </a:path>
              </a:pathLst>
            </a:custGeom>
            <a:solidFill>
              <a:srgbClr val="0088AF"/>
            </a:solidFill>
          </p:spPr>
          <p:txBody>
            <a:bodyPr/>
            <a:lstStyle/>
            <a:p>
              <a:endParaRPr lang="en-GB"/>
            </a:p>
          </p:txBody>
        </p:sp>
        <p:sp>
          <p:nvSpPr>
            <p:cNvPr id="4" name="TextBox 4"/>
            <p:cNvSpPr txBox="1"/>
            <p:nvPr/>
          </p:nvSpPr>
          <p:spPr>
            <a:xfrm>
              <a:off x="0" y="-76200"/>
              <a:ext cx="4883373" cy="741496"/>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a:grpSpLocks noChangeAspect="1"/>
          </p:cNvGrpSpPr>
          <p:nvPr/>
        </p:nvGrpSpPr>
        <p:grpSpPr>
          <a:xfrm>
            <a:off x="-294217" y="3730402"/>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65999"/>
              </a:blip>
              <a:stretch>
                <a:fillRect l="-27223" r="-22588"/>
              </a:stretch>
            </a:blipFill>
          </p:spPr>
          <p:txBody>
            <a:bodyPr/>
            <a:lstStyle/>
            <a:p>
              <a:endParaRPr lang="en-GB"/>
            </a:p>
          </p:txBody>
        </p:sp>
      </p:grpSp>
      <p:sp>
        <p:nvSpPr>
          <p:cNvPr id="9" name="Freeform 9"/>
          <p:cNvSpPr/>
          <p:nvPr/>
        </p:nvSpPr>
        <p:spPr>
          <a:xfrm>
            <a:off x="7787312" y="2674244"/>
            <a:ext cx="7358930" cy="7330240"/>
          </a:xfrm>
          <a:custGeom>
            <a:avLst/>
            <a:gdLst/>
            <a:ahLst/>
            <a:cxnLst/>
            <a:rect l="l" t="t" r="r" b="b"/>
            <a:pathLst>
              <a:path w="7358930" h="7330240">
                <a:moveTo>
                  <a:pt x="0" y="0"/>
                </a:moveTo>
                <a:lnTo>
                  <a:pt x="7358930" y="0"/>
                </a:lnTo>
                <a:lnTo>
                  <a:pt x="7358930" y="7330241"/>
                </a:lnTo>
                <a:lnTo>
                  <a:pt x="0" y="7330241"/>
                </a:lnTo>
                <a:lnTo>
                  <a:pt x="0" y="0"/>
                </a:lnTo>
                <a:close/>
              </a:path>
            </a:pathLst>
          </a:custGeom>
          <a:blipFill>
            <a:blip r:embed="rId4"/>
            <a:stretch>
              <a:fillRect/>
            </a:stretch>
          </a:blipFill>
        </p:spPr>
        <p:txBody>
          <a:bodyPr/>
          <a:lstStyle/>
          <a:p>
            <a:endParaRPr lang="en-GB"/>
          </a:p>
        </p:txBody>
      </p:sp>
      <p:sp>
        <p:nvSpPr>
          <p:cNvPr id="10" name="TextBox 10"/>
          <p:cNvSpPr txBox="1"/>
          <p:nvPr/>
        </p:nvSpPr>
        <p:spPr>
          <a:xfrm>
            <a:off x="3216172" y="424340"/>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Cartacterísticas de los participantes: deportistas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526046"/>
            <a:chOff x="0" y="0"/>
            <a:chExt cx="4883373" cy="665296"/>
          </a:xfrm>
        </p:grpSpPr>
        <p:sp>
          <p:nvSpPr>
            <p:cNvPr id="3" name="Freeform 3"/>
            <p:cNvSpPr/>
            <p:nvPr/>
          </p:nvSpPr>
          <p:spPr>
            <a:xfrm>
              <a:off x="0" y="0"/>
              <a:ext cx="4883373" cy="665296"/>
            </a:xfrm>
            <a:custGeom>
              <a:avLst/>
              <a:gdLst/>
              <a:ahLst/>
              <a:cxnLst/>
              <a:rect l="l" t="t" r="r" b="b"/>
              <a:pathLst>
                <a:path w="4883373" h="665296">
                  <a:moveTo>
                    <a:pt x="0" y="0"/>
                  </a:moveTo>
                  <a:lnTo>
                    <a:pt x="4883373" y="0"/>
                  </a:lnTo>
                  <a:lnTo>
                    <a:pt x="4883373" y="665296"/>
                  </a:lnTo>
                  <a:lnTo>
                    <a:pt x="0" y="665296"/>
                  </a:lnTo>
                  <a:close/>
                </a:path>
              </a:pathLst>
            </a:custGeom>
            <a:solidFill>
              <a:srgbClr val="0088AF"/>
            </a:solidFill>
          </p:spPr>
          <p:txBody>
            <a:bodyPr/>
            <a:lstStyle/>
            <a:p>
              <a:endParaRPr lang="en-GB"/>
            </a:p>
          </p:txBody>
        </p:sp>
        <p:sp>
          <p:nvSpPr>
            <p:cNvPr id="4" name="TextBox 4"/>
            <p:cNvSpPr txBox="1"/>
            <p:nvPr/>
          </p:nvSpPr>
          <p:spPr>
            <a:xfrm>
              <a:off x="0" y="-76200"/>
              <a:ext cx="4883373" cy="741496"/>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a:grpSpLocks noChangeAspect="1"/>
          </p:cNvGrpSpPr>
          <p:nvPr/>
        </p:nvGrpSpPr>
        <p:grpSpPr>
          <a:xfrm>
            <a:off x="-294217" y="3730402"/>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65999"/>
              </a:blip>
              <a:stretch>
                <a:fillRect l="-24999" r="-24999"/>
              </a:stretch>
            </a:blipFill>
          </p:spPr>
          <p:txBody>
            <a:bodyPr/>
            <a:lstStyle/>
            <a:p>
              <a:endParaRPr lang="en-GB"/>
            </a:p>
          </p:txBody>
        </p:sp>
      </p:grpSp>
      <p:grpSp>
        <p:nvGrpSpPr>
          <p:cNvPr id="9" name="Group 9"/>
          <p:cNvGrpSpPr/>
          <p:nvPr/>
        </p:nvGrpSpPr>
        <p:grpSpPr>
          <a:xfrm>
            <a:off x="8091240" y="2359726"/>
            <a:ext cx="8795099" cy="7927274"/>
            <a:chOff x="0" y="0"/>
            <a:chExt cx="11726799" cy="10569698"/>
          </a:xfrm>
        </p:grpSpPr>
        <p:sp>
          <p:nvSpPr>
            <p:cNvPr id="10" name="Freeform 10"/>
            <p:cNvSpPr/>
            <p:nvPr/>
          </p:nvSpPr>
          <p:spPr>
            <a:xfrm>
              <a:off x="0" y="0"/>
              <a:ext cx="11726799" cy="8509712"/>
            </a:xfrm>
            <a:custGeom>
              <a:avLst/>
              <a:gdLst/>
              <a:ahLst/>
              <a:cxnLst/>
              <a:rect l="l" t="t" r="r" b="b"/>
              <a:pathLst>
                <a:path w="11726799" h="8509712">
                  <a:moveTo>
                    <a:pt x="0" y="0"/>
                  </a:moveTo>
                  <a:lnTo>
                    <a:pt x="11726799" y="0"/>
                  </a:lnTo>
                  <a:lnTo>
                    <a:pt x="11726799" y="8509712"/>
                  </a:lnTo>
                  <a:lnTo>
                    <a:pt x="0" y="8509712"/>
                  </a:lnTo>
                  <a:lnTo>
                    <a:pt x="0" y="0"/>
                  </a:lnTo>
                  <a:close/>
                </a:path>
              </a:pathLst>
            </a:custGeom>
            <a:blipFill>
              <a:blip r:embed="rId4"/>
              <a:stretch>
                <a:fillRect/>
              </a:stretch>
            </a:blipFill>
          </p:spPr>
          <p:txBody>
            <a:bodyPr/>
            <a:lstStyle/>
            <a:p>
              <a:endParaRPr lang="en-GB"/>
            </a:p>
          </p:txBody>
        </p:sp>
        <p:sp>
          <p:nvSpPr>
            <p:cNvPr id="11" name="Freeform 11"/>
            <p:cNvSpPr/>
            <p:nvPr/>
          </p:nvSpPr>
          <p:spPr>
            <a:xfrm>
              <a:off x="65837" y="8287187"/>
              <a:ext cx="11595125" cy="2282511"/>
            </a:xfrm>
            <a:custGeom>
              <a:avLst/>
              <a:gdLst/>
              <a:ahLst/>
              <a:cxnLst/>
              <a:rect l="l" t="t" r="r" b="b"/>
              <a:pathLst>
                <a:path w="11595125" h="2282511">
                  <a:moveTo>
                    <a:pt x="0" y="0"/>
                  </a:moveTo>
                  <a:lnTo>
                    <a:pt x="11595125" y="0"/>
                  </a:lnTo>
                  <a:lnTo>
                    <a:pt x="11595125" y="2282511"/>
                  </a:lnTo>
                  <a:lnTo>
                    <a:pt x="0" y="2282511"/>
                  </a:lnTo>
                  <a:lnTo>
                    <a:pt x="0" y="0"/>
                  </a:lnTo>
                  <a:close/>
                </a:path>
              </a:pathLst>
            </a:custGeom>
            <a:blipFill>
              <a:blip r:embed="rId5"/>
              <a:stretch>
                <a:fillRect t="-8312"/>
              </a:stretch>
            </a:blipFill>
          </p:spPr>
          <p:txBody>
            <a:bodyPr/>
            <a:lstStyle/>
            <a:p>
              <a:endParaRPr lang="en-GB"/>
            </a:p>
          </p:txBody>
        </p:sp>
      </p:grpSp>
      <p:sp>
        <p:nvSpPr>
          <p:cNvPr id="12" name="TextBox 12"/>
          <p:cNvSpPr txBox="1"/>
          <p:nvPr/>
        </p:nvSpPr>
        <p:spPr>
          <a:xfrm>
            <a:off x="3216172" y="424340"/>
            <a:ext cx="12678616" cy="1799592"/>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Cartacterísticas de los participantes: entrenadores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67" y="0"/>
            <a:ext cx="18541556" cy="2838771"/>
            <a:chOff x="0" y="0"/>
            <a:chExt cx="4883373" cy="747660"/>
          </a:xfrm>
        </p:grpSpPr>
        <p:sp>
          <p:nvSpPr>
            <p:cNvPr id="3" name="Freeform 3"/>
            <p:cNvSpPr/>
            <p:nvPr/>
          </p:nvSpPr>
          <p:spPr>
            <a:xfrm>
              <a:off x="0" y="0"/>
              <a:ext cx="4883373" cy="747660"/>
            </a:xfrm>
            <a:custGeom>
              <a:avLst/>
              <a:gdLst/>
              <a:ahLst/>
              <a:cxnLst/>
              <a:rect l="l" t="t" r="r" b="b"/>
              <a:pathLst>
                <a:path w="4883373" h="747660">
                  <a:moveTo>
                    <a:pt x="0" y="0"/>
                  </a:moveTo>
                  <a:lnTo>
                    <a:pt x="4883373" y="0"/>
                  </a:lnTo>
                  <a:lnTo>
                    <a:pt x="4883373" y="747660"/>
                  </a:lnTo>
                  <a:lnTo>
                    <a:pt x="0" y="747660"/>
                  </a:lnTo>
                  <a:close/>
                </a:path>
              </a:pathLst>
            </a:custGeom>
            <a:solidFill>
              <a:srgbClr val="0088AF"/>
            </a:solidFill>
          </p:spPr>
          <p:txBody>
            <a:bodyPr/>
            <a:lstStyle/>
            <a:p>
              <a:endParaRPr lang="en-GB"/>
            </a:p>
          </p:txBody>
        </p:sp>
        <p:sp>
          <p:nvSpPr>
            <p:cNvPr id="4" name="TextBox 4"/>
            <p:cNvSpPr txBox="1"/>
            <p:nvPr/>
          </p:nvSpPr>
          <p:spPr>
            <a:xfrm>
              <a:off x="0" y="-76200"/>
              <a:ext cx="4883373" cy="823860"/>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4757" y="-199222"/>
            <a:ext cx="5409514" cy="3488311"/>
            <a:chOff x="0" y="0"/>
            <a:chExt cx="1204093" cy="776456"/>
          </a:xfrm>
        </p:grpSpPr>
        <p:sp>
          <p:nvSpPr>
            <p:cNvPr id="6" name="Freeform 6"/>
            <p:cNvSpPr/>
            <p:nvPr/>
          </p:nvSpPr>
          <p:spPr>
            <a:xfrm>
              <a:off x="0" y="0"/>
              <a:ext cx="1204093" cy="776456"/>
            </a:xfrm>
            <a:custGeom>
              <a:avLst/>
              <a:gdLst/>
              <a:ahLst/>
              <a:cxnLst/>
              <a:rect l="l" t="t" r="r" b="b"/>
              <a:pathLst>
                <a:path w="1204093" h="776456">
                  <a:moveTo>
                    <a:pt x="0" y="0"/>
                  </a:moveTo>
                  <a:lnTo>
                    <a:pt x="602047" y="776456"/>
                  </a:lnTo>
                  <a:lnTo>
                    <a:pt x="1204093" y="0"/>
                  </a:lnTo>
                  <a:close/>
                </a:path>
              </a:pathLst>
            </a:custGeom>
            <a:solidFill>
              <a:srgbClr val="FFBD59"/>
            </a:solidFill>
          </p:spPr>
          <p:txBody>
            <a:bodyPr/>
            <a:lstStyle/>
            <a:p>
              <a:endParaRPr lang="en-GB"/>
            </a:p>
          </p:txBody>
        </p:sp>
      </p:grpSp>
      <p:grpSp>
        <p:nvGrpSpPr>
          <p:cNvPr id="7" name="Group 7"/>
          <p:cNvGrpSpPr>
            <a:grpSpLocks noChangeAspect="1"/>
          </p:cNvGrpSpPr>
          <p:nvPr/>
        </p:nvGrpSpPr>
        <p:grpSpPr>
          <a:xfrm>
            <a:off x="-380611" y="-610931"/>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72000"/>
              </a:blip>
              <a:stretch>
                <a:fillRect l="-22888" r="-54888"/>
              </a:stretch>
            </a:blipFill>
          </p:spPr>
          <p:txBody>
            <a:bodyPr/>
            <a:lstStyle/>
            <a:p>
              <a:endParaRPr lang="en-GB"/>
            </a:p>
          </p:txBody>
        </p:sp>
      </p:grpSp>
      <p:graphicFrame>
        <p:nvGraphicFramePr>
          <p:cNvPr id="9" name="Table 9"/>
          <p:cNvGraphicFramePr>
            <a:graphicFrameLocks noGrp="1"/>
          </p:cNvGraphicFramePr>
          <p:nvPr/>
        </p:nvGraphicFramePr>
        <p:xfrm>
          <a:off x="1028700" y="3734489"/>
          <a:ext cx="16230600" cy="5523811"/>
        </p:xfrm>
        <a:graphic>
          <a:graphicData uri="http://schemas.openxmlformats.org/drawingml/2006/table">
            <a:tbl>
              <a:tblPr/>
              <a:tblGrid>
                <a:gridCol w="8351299">
                  <a:extLst>
                    <a:ext uri="{9D8B030D-6E8A-4147-A177-3AD203B41FA5}">
                      <a16:colId xmlns:a16="http://schemas.microsoft.com/office/drawing/2014/main" val="20000"/>
                    </a:ext>
                  </a:extLst>
                </a:gridCol>
                <a:gridCol w="7879301">
                  <a:extLst>
                    <a:ext uri="{9D8B030D-6E8A-4147-A177-3AD203B41FA5}">
                      <a16:colId xmlns:a16="http://schemas.microsoft.com/office/drawing/2014/main" val="20001"/>
                    </a:ext>
                  </a:extLst>
                </a:gridCol>
              </a:tblGrid>
              <a:tr h="1311721">
                <a:tc>
                  <a:txBody>
                    <a:bodyPr/>
                    <a:lstStyle/>
                    <a:p>
                      <a:pPr algn="ctr">
                        <a:lnSpc>
                          <a:spcPts val="4267"/>
                        </a:lnSpc>
                        <a:defRPr/>
                      </a:pPr>
                      <a:r>
                        <a:rPr lang="en-US" sz="3048">
                          <a:solidFill>
                            <a:srgbClr val="000000"/>
                          </a:solidFill>
                          <a:latin typeface="Public Sans Bold"/>
                        </a:rPr>
                        <a:t>Deportistas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tc>
                  <a:txBody>
                    <a:bodyPr/>
                    <a:lstStyle/>
                    <a:p>
                      <a:pPr algn="ctr">
                        <a:lnSpc>
                          <a:spcPts val="4267"/>
                        </a:lnSpc>
                        <a:defRPr/>
                      </a:pPr>
                      <a:r>
                        <a:rPr lang="en-US" sz="3048">
                          <a:solidFill>
                            <a:srgbClr val="000000"/>
                          </a:solidFill>
                          <a:latin typeface="Public Sans Bold"/>
                        </a:rPr>
                        <a:t>Entrenadores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BD59"/>
                    </a:solidFill>
                  </a:tcPr>
                </a:tc>
                <a:extLst>
                  <a:ext uri="{0D108BD9-81ED-4DB2-BD59-A6C34878D82A}">
                    <a16:rowId xmlns:a16="http://schemas.microsoft.com/office/drawing/2014/main" val="10000"/>
                  </a:ext>
                </a:extLst>
              </a:tr>
              <a:tr h="4212090">
                <a:tc>
                  <a:txBody>
                    <a:bodyPr/>
                    <a:lstStyle/>
                    <a:p>
                      <a:pPr marL="463779" lvl="1" indent="-231890" algn="l">
                        <a:lnSpc>
                          <a:spcPts val="3007"/>
                        </a:lnSpc>
                        <a:buFont typeface="Arial"/>
                        <a:buChar char="•"/>
                        <a:defRPr/>
                      </a:pPr>
                      <a:r>
                        <a:rPr lang="en-US" sz="2148">
                          <a:solidFill>
                            <a:srgbClr val="000000"/>
                          </a:solidFill>
                          <a:latin typeface="Avenir"/>
                        </a:rPr>
                        <a:t>Cuestionario del Modelo de Control de Drogas en el Deporte: traducido al español por traductor profesional,  se llevó a cabo un proceso de traducción inversa y conciliación de la versión final con expertos.</a:t>
                      </a:r>
                      <a:endParaRPr lang="en-US" sz="1100"/>
                    </a:p>
                    <a:p>
                      <a:pPr marL="463779" lvl="1" indent="-231890">
                        <a:lnSpc>
                          <a:spcPts val="3007"/>
                        </a:lnSpc>
                        <a:buFont typeface="Arial"/>
                        <a:buChar char="•"/>
                      </a:pPr>
                      <a:r>
                        <a:rPr lang="en-US" sz="2148">
                          <a:solidFill>
                            <a:srgbClr val="000000"/>
                          </a:solidFill>
                          <a:latin typeface="Avenir"/>
                        </a:rPr>
                        <a:t>Se emplearon 13 constructos o dominios del SDCM, varias variables de medida por constructo.</a:t>
                      </a:r>
                    </a:p>
                    <a:p>
                      <a:pPr marL="463779" lvl="1" indent="-231890">
                        <a:lnSpc>
                          <a:spcPts val="3007"/>
                        </a:lnSpc>
                        <a:buFont typeface="Arial"/>
                        <a:buChar char="•"/>
                      </a:pPr>
                      <a:r>
                        <a:rPr lang="en-US" sz="2148">
                          <a:solidFill>
                            <a:srgbClr val="000000"/>
                          </a:solidFill>
                          <a:latin typeface="Avenir"/>
                        </a:rPr>
                        <a:t>Cuestionario final compuesto por 44 ítems</a:t>
                      </a:r>
                    </a:p>
                    <a:p>
                      <a:pPr>
                        <a:lnSpc>
                          <a:spcPts val="3007"/>
                        </a:lnSpc>
                      </a:pPr>
                      <a:endParaRPr lang="en-US" sz="2148">
                        <a:solidFill>
                          <a:srgbClr val="000000"/>
                        </a:solidFill>
                        <a:latin typeface="Aven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63779" lvl="1" indent="-231890" algn="l">
                        <a:lnSpc>
                          <a:spcPts val="3007"/>
                        </a:lnSpc>
                        <a:buFont typeface="Arial"/>
                        <a:buChar char="•"/>
                        <a:defRPr/>
                      </a:pPr>
                      <a:r>
                        <a:rPr lang="en-US" sz="2148">
                          <a:solidFill>
                            <a:srgbClr val="000000"/>
                          </a:solidFill>
                          <a:latin typeface="Avenir"/>
                        </a:rPr>
                        <a:t>Modelo de Control de Drogas en el Deporte adapatado a entrenadores</a:t>
                      </a:r>
                      <a:endParaRPr lang="en-US" sz="1100"/>
                    </a:p>
                    <a:p>
                      <a:pPr marL="463779" lvl="1" indent="-231890">
                        <a:lnSpc>
                          <a:spcPts val="3007"/>
                        </a:lnSpc>
                        <a:buFont typeface="Arial"/>
                        <a:buChar char="•"/>
                      </a:pPr>
                      <a:r>
                        <a:rPr lang="en-US" sz="2148">
                          <a:solidFill>
                            <a:srgbClr val="000000"/>
                          </a:solidFill>
                          <a:latin typeface="Avenir"/>
                        </a:rPr>
                        <a:t>Se emplearon 9 constructos o dominios del SDCM, varias variables de medida por constructo: desconexión moral, beneficios, amenazas, autoeficacia, orientación al objetivo, normas subjetivas, normas descriptivas, actitudes hacia el dopaje y susceptibilidad al dopaje.</a:t>
                      </a:r>
                    </a:p>
                    <a:p>
                      <a:pPr marL="463779" lvl="1" indent="-231890">
                        <a:lnSpc>
                          <a:spcPts val="3007"/>
                        </a:lnSpc>
                        <a:buFont typeface="Arial"/>
                        <a:buChar char="•"/>
                      </a:pPr>
                      <a:r>
                        <a:rPr lang="en-US" sz="2148">
                          <a:solidFill>
                            <a:srgbClr val="000000"/>
                          </a:solidFill>
                          <a:latin typeface="Avenir"/>
                        </a:rPr>
                        <a:t>Cuestionario final compuesto por 44 ítems.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5609384" y="857727"/>
            <a:ext cx="12678616" cy="932817"/>
          </a:xfrm>
          <a:prstGeom prst="rect">
            <a:avLst/>
          </a:prstGeom>
        </p:spPr>
        <p:txBody>
          <a:bodyPr lIns="0" tIns="0" rIns="0" bIns="0" rtlCol="0" anchor="t">
            <a:spAutoFit/>
          </a:bodyPr>
          <a:lstStyle/>
          <a:p>
            <a:pPr algn="ctr">
              <a:lnSpc>
                <a:spcPts val="6859"/>
              </a:lnSpc>
            </a:pPr>
            <a:r>
              <a:rPr lang="en-US" sz="4899">
                <a:solidFill>
                  <a:srgbClr val="FFFFFF"/>
                </a:solidFill>
                <a:latin typeface="Avenir"/>
              </a:rPr>
              <a:t>METODOLOGÍA. Instrumento y medidas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3567</Words>
  <Application>Microsoft Macintosh PowerPoint</Application>
  <PresentationFormat>Personalizado</PresentationFormat>
  <Paragraphs>385</Paragraphs>
  <Slides>35</Slides>
  <Notes>33</Notes>
  <HiddenSlides>11</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Avenir</vt:lpstr>
      <vt:lpstr>Montserrat 2 Bold</vt:lpstr>
      <vt:lpstr>Public Sans</vt:lpstr>
      <vt:lpstr>Montserrat 2</vt:lpstr>
      <vt:lpstr>Public Sans Bold</vt:lpstr>
      <vt:lpstr>Calibri</vt:lpstr>
      <vt:lpstr>Avenir Bold</vt:lpstr>
      <vt:lpstr>Montserrat 1</vt:lpstr>
      <vt:lpstr>Arial</vt:lpstr>
      <vt:lpstr>Montserrat Classic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UPV</dc:title>
  <cp:lastModifiedBy>Elena Andrea García Grimau</cp:lastModifiedBy>
  <cp:revision>3</cp:revision>
  <dcterms:created xsi:type="dcterms:W3CDTF">2006-08-16T00:00:00Z</dcterms:created>
  <dcterms:modified xsi:type="dcterms:W3CDTF">2024-01-24T11:46:03Z</dcterms:modified>
  <dc:identifier>DAFh4ANe1fI</dc:identifier>
</cp:coreProperties>
</file>